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62"/>
  </p:notesMasterIdLst>
  <p:sldIdLst>
    <p:sldId id="426" r:id="rId3"/>
    <p:sldId id="439" r:id="rId4"/>
    <p:sldId id="447" r:id="rId5"/>
    <p:sldId id="445" r:id="rId6"/>
    <p:sldId id="450" r:id="rId7"/>
    <p:sldId id="449" r:id="rId8"/>
    <p:sldId id="499" r:id="rId9"/>
    <p:sldId id="347" r:id="rId10"/>
    <p:sldId id="448" r:id="rId11"/>
    <p:sldId id="452" r:id="rId12"/>
    <p:sldId id="453" r:id="rId13"/>
    <p:sldId id="454" r:id="rId14"/>
    <p:sldId id="455" r:id="rId15"/>
    <p:sldId id="456" r:id="rId16"/>
    <p:sldId id="461" r:id="rId17"/>
    <p:sldId id="462" r:id="rId18"/>
    <p:sldId id="405" r:id="rId19"/>
    <p:sldId id="487" r:id="rId20"/>
    <p:sldId id="427" r:id="rId21"/>
    <p:sldId id="460" r:id="rId22"/>
    <p:sldId id="357" r:id="rId23"/>
    <p:sldId id="332" r:id="rId24"/>
    <p:sldId id="478" r:id="rId25"/>
    <p:sldId id="428" r:id="rId26"/>
    <p:sldId id="395" r:id="rId27"/>
    <p:sldId id="490" r:id="rId28"/>
    <p:sldId id="393" r:id="rId29"/>
    <p:sldId id="389" r:id="rId30"/>
    <p:sldId id="390" r:id="rId31"/>
    <p:sldId id="491" r:id="rId32"/>
    <p:sldId id="463" r:id="rId33"/>
    <p:sldId id="432" r:id="rId34"/>
    <p:sldId id="381" r:id="rId35"/>
    <p:sldId id="384" r:id="rId36"/>
    <p:sldId id="434" r:id="rId37"/>
    <p:sldId id="435" r:id="rId38"/>
    <p:sldId id="383" r:id="rId39"/>
    <p:sldId id="492" r:id="rId40"/>
    <p:sldId id="433" r:id="rId41"/>
    <p:sldId id="441" r:id="rId42"/>
    <p:sldId id="443" r:id="rId43"/>
    <p:sldId id="444" r:id="rId44"/>
    <p:sldId id="424" r:id="rId45"/>
    <p:sldId id="367" r:id="rId46"/>
    <p:sldId id="373" r:id="rId47"/>
    <p:sldId id="464" r:id="rId48"/>
    <p:sldId id="486" r:id="rId49"/>
    <p:sldId id="397" r:id="rId50"/>
    <p:sldId id="398" r:id="rId51"/>
    <p:sldId id="436" r:id="rId52"/>
    <p:sldId id="386" r:id="rId53"/>
    <p:sldId id="438" r:id="rId54"/>
    <p:sldId id="496" r:id="rId55"/>
    <p:sldId id="351" r:id="rId56"/>
    <p:sldId id="498" r:id="rId57"/>
    <p:sldId id="497" r:id="rId58"/>
    <p:sldId id="493" r:id="rId59"/>
    <p:sldId id="495" r:id="rId60"/>
    <p:sldId id="273" r:id="rId6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B00"/>
    <a:srgbClr val="FF85FF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3" autoAdjust="0"/>
    <p:restoredTop sz="96928"/>
  </p:normalViewPr>
  <p:slideViewPr>
    <p:cSldViewPr snapToGrid="0" snapToObjects="1" showGuides="1">
      <p:cViewPr varScale="1">
        <p:scale>
          <a:sx n="144" d="100"/>
          <a:sy n="144" d="100"/>
        </p:scale>
        <p:origin x="224" y="5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7/5/22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upta-suyash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19" Type="http://schemas.openxmlformats.org/officeDocument/2006/relationships/image" Target="../media/image67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5" Type="http://schemas.openxmlformats.org/officeDocument/2006/relationships/image" Target="../media/image7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7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83.svg"/><Relationship Id="rId3" Type="http://schemas.openxmlformats.org/officeDocument/2006/relationships/image" Target="../media/image51.svg"/><Relationship Id="rId7" Type="http://schemas.openxmlformats.org/officeDocument/2006/relationships/image" Target="../media/image79.svg"/><Relationship Id="rId12" Type="http://schemas.openxmlformats.org/officeDocument/2006/relationships/image" Target="../media/image8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1.svg"/><Relationship Id="rId5" Type="http://schemas.openxmlformats.org/officeDocument/2006/relationships/image" Target="../media/image53.svg"/><Relationship Id="rId10" Type="http://schemas.openxmlformats.org/officeDocument/2006/relationships/image" Target="../media/image80.png"/><Relationship Id="rId4" Type="http://schemas.openxmlformats.org/officeDocument/2006/relationships/image" Target="../media/image52.png"/><Relationship Id="rId9" Type="http://schemas.openxmlformats.org/officeDocument/2006/relationships/image" Target="../media/image4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25.sv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svg"/><Relationship Id="rId7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9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svg"/><Relationship Id="rId7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90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5.svg"/><Relationship Id="rId18" Type="http://schemas.openxmlformats.org/officeDocument/2006/relationships/image" Target="../media/image10.png"/><Relationship Id="rId3" Type="http://schemas.openxmlformats.org/officeDocument/2006/relationships/image" Target="../media/image92.svg"/><Relationship Id="rId21" Type="http://schemas.openxmlformats.org/officeDocument/2006/relationships/image" Target="../media/image13.svg"/><Relationship Id="rId7" Type="http://schemas.openxmlformats.org/officeDocument/2006/relationships/image" Target="../media/image96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91.png"/><Relationship Id="rId16" Type="http://schemas.openxmlformats.org/officeDocument/2006/relationships/image" Target="../media/image4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5" Type="http://schemas.openxmlformats.org/officeDocument/2006/relationships/image" Target="../media/image47.svg"/><Relationship Id="rId10" Type="http://schemas.openxmlformats.org/officeDocument/2006/relationships/image" Target="../media/image99.png"/><Relationship Id="rId19" Type="http://schemas.openxmlformats.org/officeDocument/2006/relationships/image" Target="../media/image11.svg"/><Relationship Id="rId4" Type="http://schemas.openxmlformats.org/officeDocument/2006/relationships/image" Target="../media/image93.png"/><Relationship Id="rId9" Type="http://schemas.openxmlformats.org/officeDocument/2006/relationships/image" Target="../media/image98.svg"/><Relationship Id="rId1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svg"/><Relationship Id="rId4" Type="http://schemas.openxmlformats.org/officeDocument/2006/relationships/image" Target="../media/image103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112.svg"/><Relationship Id="rId3" Type="http://schemas.openxmlformats.org/officeDocument/2006/relationships/image" Target="../media/image105.svg"/><Relationship Id="rId7" Type="http://schemas.openxmlformats.org/officeDocument/2006/relationships/image" Target="../media/image60.png"/><Relationship Id="rId12" Type="http://schemas.openxmlformats.org/officeDocument/2006/relationships/image" Target="../media/image111.png"/><Relationship Id="rId17" Type="http://schemas.openxmlformats.org/officeDocument/2006/relationships/image" Target="../media/image116.svg"/><Relationship Id="rId2" Type="http://schemas.openxmlformats.org/officeDocument/2006/relationships/image" Target="../media/image50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sv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114.svg"/><Relationship Id="rId10" Type="http://schemas.openxmlformats.org/officeDocument/2006/relationships/image" Target="../media/image109.svg"/><Relationship Id="rId4" Type="http://schemas.openxmlformats.org/officeDocument/2006/relationships/image" Target="../media/image58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0.svg"/><Relationship Id="rId7" Type="http://schemas.openxmlformats.org/officeDocument/2006/relationships/image" Target="../media/image11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22.sv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1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3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25.sv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13.svg"/><Relationship Id="rId5" Type="http://schemas.openxmlformats.org/officeDocument/2006/relationships/image" Target="../media/image47.svg"/><Relationship Id="rId10" Type="http://schemas.openxmlformats.org/officeDocument/2006/relationships/image" Target="../media/image12.png"/><Relationship Id="rId4" Type="http://schemas.openxmlformats.org/officeDocument/2006/relationships/image" Target="../media/image4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26497"/>
            <a:ext cx="12192000" cy="1311128"/>
          </a:xfrm>
        </p:spPr>
        <p:txBody>
          <a:bodyPr/>
          <a:lstStyle/>
          <a:p>
            <a:pPr algn="ctr"/>
            <a:r>
              <a:rPr lang="en-US" sz="44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Resilient and Scalable Architecture for Permissioned Blockchain Fabrics</a:t>
            </a:r>
            <a:endParaRPr lang="en-US" sz="440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2627" y="2807989"/>
            <a:ext cx="2366964" cy="757130"/>
          </a:xfrm>
        </p:spPr>
        <p:txBody>
          <a:bodyPr/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5" y="3186554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607" y="3236814"/>
            <a:ext cx="2097104" cy="84480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4025246" y="3563624"/>
            <a:ext cx="3769997" cy="23955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MokaBlox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LLC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hlinkClick r:id="rId5"/>
              </a:rPr>
              <a:t>https://gupta-suyash.github.io/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sz="2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68287"/>
            <a:ext cx="11039061" cy="13823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Decentralization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Replicas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04" y="335806"/>
            <a:ext cx="11039061" cy="84728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Blockchain: Democracy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Vote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E1E8D72A-6D9E-EF41-8244-A2334930B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0580" y="4950395"/>
            <a:ext cx="582122" cy="582122"/>
          </a:xfrm>
          <a:prstGeom prst="rect">
            <a:avLst/>
          </a:prstGeom>
        </p:spPr>
      </p:pic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7B89135D-E7B7-D44D-AAA0-1AE6D10EA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1051" y="2520953"/>
            <a:ext cx="582122" cy="582122"/>
          </a:xfrm>
          <a:prstGeom prst="rect">
            <a:avLst/>
          </a:prstGeom>
        </p:spPr>
      </p:pic>
      <p:pic>
        <p:nvPicPr>
          <p:cNvPr id="21" name="Graphic 20" descr="Envelope">
            <a:extLst>
              <a:ext uri="{FF2B5EF4-FFF2-40B4-BE49-F238E27FC236}">
                <a16:creationId xmlns:a16="http://schemas.microsoft.com/office/drawing/2014/main" id="{1423B4C6-F709-7D4E-B8E5-CA289E0C8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98704">
            <a:off x="4390608" y="4043651"/>
            <a:ext cx="582122" cy="582122"/>
          </a:xfrm>
          <a:prstGeom prst="rect">
            <a:avLst/>
          </a:prstGeom>
        </p:spPr>
      </p:pic>
      <p:pic>
        <p:nvPicPr>
          <p:cNvPr id="31" name="Graphic 30" descr="Envelope">
            <a:extLst>
              <a:ext uri="{FF2B5EF4-FFF2-40B4-BE49-F238E27FC236}">
                <a16:creationId xmlns:a16="http://schemas.microsoft.com/office/drawing/2014/main" id="{9D698859-2DAF-F546-903B-8655B2F1AE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44378">
            <a:off x="4543662" y="2850723"/>
            <a:ext cx="582122" cy="582122"/>
          </a:xfrm>
          <a:prstGeom prst="rect">
            <a:avLst/>
          </a:prstGeom>
        </p:spPr>
      </p:pic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EB887A3D-F0B2-C54F-A27D-A11393D0F8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878168">
            <a:off x="7571727" y="3073877"/>
            <a:ext cx="582122" cy="582122"/>
          </a:xfrm>
          <a:prstGeom prst="rect">
            <a:avLst/>
          </a:prstGeom>
        </p:spPr>
      </p:pic>
      <p:pic>
        <p:nvPicPr>
          <p:cNvPr id="34" name="Graphic 33" descr="Envelope">
            <a:extLst>
              <a:ext uri="{FF2B5EF4-FFF2-40B4-BE49-F238E27FC236}">
                <a16:creationId xmlns:a16="http://schemas.microsoft.com/office/drawing/2014/main" id="{FA2550A8-6D12-F24D-9540-BDFA253BE2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29467">
            <a:off x="7412499" y="4857349"/>
            <a:ext cx="582122" cy="5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19 L 0.01914 -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5 -0.01759 L -0.01276 0.112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10651 -0.04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20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07407E-6 L 0.09766 0.0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38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102 -0.00833 L -0.10963 0.098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9" y="5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888 0.0132 L -0.10117 -0.1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Voting Rules </a:t>
            </a:r>
            <a:r>
              <a:rPr lang="en-US" altLang="en-US" sz="4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Consensus</a:t>
            </a:r>
            <a:endParaRPr lang="en-US" altLang="en-US" sz="4400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2372139" y="1762712"/>
            <a:ext cx="7726017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 replica should vote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Count each vote only once!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Winner 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who gets majority of votes.</a:t>
            </a:r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Ensure only one winner!</a:t>
            </a:r>
          </a:p>
        </p:txBody>
      </p:sp>
      <p:pic>
        <p:nvPicPr>
          <p:cNvPr id="6" name="Graphic 5" descr="Group brainstorm with solid fill">
            <a:extLst>
              <a:ext uri="{FF2B5EF4-FFF2-40B4-BE49-F238E27FC236}">
                <a16:creationId xmlns:a16="http://schemas.microsoft.com/office/drawing/2014/main" id="{AD1C40BC-33BC-984D-9458-5D4C9FC7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2139" y="1962529"/>
            <a:ext cx="1805609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A5EF94-D747-A248-A6FE-5249C9550FFD}"/>
              </a:ext>
            </a:extLst>
          </p:cNvPr>
          <p:cNvSpPr txBox="1"/>
          <p:nvPr/>
        </p:nvSpPr>
        <p:spPr>
          <a:xfrm>
            <a:off x="3427795" y="5216706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Alice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13B5F-1FA6-3340-B32E-377C37E8FCA8}"/>
              </a:ext>
            </a:extLst>
          </p:cNvPr>
          <p:cNvSpPr txBox="1"/>
          <p:nvPr/>
        </p:nvSpPr>
        <p:spPr>
          <a:xfrm>
            <a:off x="7980013" y="5203454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Bob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498"/>
            <a:ext cx="12160752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Everything is fine until there are </a:t>
            </a: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Adversaries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!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3FE212BB-C8B8-FA4C-938F-25D52E57B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788" y="4041851"/>
            <a:ext cx="1231608" cy="1289335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F43BE28E-DE5E-C943-9DFF-695EE3D9B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269" y="4093520"/>
            <a:ext cx="1231608" cy="1289335"/>
          </a:xfrm>
          <a:prstGeom prst="rect">
            <a:avLst/>
          </a:prstGeom>
        </p:spPr>
      </p:pic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2DE30C80-EBB3-6F4D-849B-C70FCE3B7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943" y="2500135"/>
            <a:ext cx="1231608" cy="1289335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F0143BB0-2588-9946-BA4E-E5CCF05A9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1402214"/>
            <a:ext cx="1231608" cy="1289335"/>
          </a:xfrm>
          <a:prstGeom prst="rect">
            <a:avLst/>
          </a:prstGeom>
        </p:spPr>
      </p:pic>
      <p:pic>
        <p:nvPicPr>
          <p:cNvPr id="39" name="Graphic 38" descr="Database">
            <a:extLst>
              <a:ext uri="{FF2B5EF4-FFF2-40B4-BE49-F238E27FC236}">
                <a16:creationId xmlns:a16="http://schemas.microsoft.com/office/drawing/2014/main" id="{AAFFF76A-A452-F949-BBC6-2032989E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6396" y="5376331"/>
            <a:ext cx="1231608" cy="1289335"/>
          </a:xfrm>
          <a:prstGeom prst="rect">
            <a:avLst/>
          </a:prstGeom>
        </p:spPr>
      </p:pic>
      <p:pic>
        <p:nvPicPr>
          <p:cNvPr id="40" name="Graphic 39" descr="Database">
            <a:extLst>
              <a:ext uri="{FF2B5EF4-FFF2-40B4-BE49-F238E27FC236}">
                <a16:creationId xmlns:a16="http://schemas.microsoft.com/office/drawing/2014/main" id="{2A0D2DC8-EF38-3249-B92B-6C54CEAD93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2788" y="2480138"/>
            <a:ext cx="1231608" cy="1289335"/>
          </a:xfrm>
          <a:prstGeom prst="rect">
            <a:avLst/>
          </a:prstGeom>
        </p:spPr>
      </p:pic>
      <p:pic>
        <p:nvPicPr>
          <p:cNvPr id="35" name="Graphic 34" descr="Skull">
            <a:extLst>
              <a:ext uri="{FF2B5EF4-FFF2-40B4-BE49-F238E27FC236}">
                <a16:creationId xmlns:a16="http://schemas.microsoft.com/office/drawing/2014/main" id="{A7BC393D-C5E3-7A49-85A2-42D824121F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4707" y="3976712"/>
            <a:ext cx="1287770" cy="1256555"/>
          </a:xfrm>
          <a:prstGeom prst="rect">
            <a:avLst/>
          </a:prstGeom>
        </p:spPr>
      </p:pic>
      <p:sp>
        <p:nvSpPr>
          <p:cNvPr id="42" name="Multiply 41">
            <a:extLst>
              <a:ext uri="{FF2B5EF4-FFF2-40B4-BE49-F238E27FC236}">
                <a16:creationId xmlns:a16="http://schemas.microsoft.com/office/drawing/2014/main" id="{45ACD7C8-685F-A34E-B1AA-A5286438592B}"/>
              </a:ext>
            </a:extLst>
          </p:cNvPr>
          <p:cNvSpPr/>
          <p:nvPr/>
        </p:nvSpPr>
        <p:spPr>
          <a:xfrm>
            <a:off x="3169626" y="2499295"/>
            <a:ext cx="1634241" cy="1321414"/>
          </a:xfrm>
          <a:prstGeom prst="mathMultiply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6" name="Graphic 5" descr="Crying face with solid fill with solid fill">
            <a:extLst>
              <a:ext uri="{FF2B5EF4-FFF2-40B4-BE49-F238E27FC236}">
                <a16:creationId xmlns:a16="http://schemas.microsoft.com/office/drawing/2014/main" id="{A012508A-6450-C14D-B1B6-56BF3AA757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02740" y="1343839"/>
            <a:ext cx="1489365" cy="14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Solution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Byzantine-Fault Tolerant Consensus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Grinning face with solid fill with solid fill">
            <a:extLst>
              <a:ext uri="{FF2B5EF4-FFF2-40B4-BE49-F238E27FC236}">
                <a16:creationId xmlns:a16="http://schemas.microsoft.com/office/drawing/2014/main" id="{12CEBDEF-0768-2844-9B8C-162666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4915" y="5205127"/>
            <a:ext cx="1289335" cy="12893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5123470" y="3340327"/>
            <a:ext cx="3768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Secure</a:t>
            </a:r>
          </a:p>
          <a:p>
            <a:pPr algn="just"/>
            <a:endParaRPr 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Authenticated</a:t>
            </a: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C620092-4606-0A4F-A157-CDBEFBBE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3104541"/>
            <a:ext cx="755374" cy="755374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58F5D483-DE86-8C4F-B4F4-C90AE856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991" y="4007264"/>
            <a:ext cx="755374" cy="7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Be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Safe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All replicas should have same state.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3591336" y="2587307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FD6AC7-06B1-EB4E-BF0E-4F87F44A7287}"/>
                </a:ext>
              </a:extLst>
            </p:cNvPr>
            <p:cNvSpPr txBox="1"/>
            <p:nvPr/>
          </p:nvSpPr>
          <p:spPr>
            <a:xfrm>
              <a:off x="8205410" y="5100058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DC947-879A-F641-A169-5C26CB6C6311}"/>
                </a:ext>
              </a:extLst>
            </p:cNvPr>
            <p:cNvSpPr txBox="1"/>
            <p:nvPr/>
          </p:nvSpPr>
          <p:spPr>
            <a:xfrm>
              <a:off x="3995605" y="511974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1C80-82BD-BF48-8436-CE70539F15F0}"/>
                </a:ext>
              </a:extLst>
            </p:cNvPr>
            <p:cNvSpPr txBox="1"/>
            <p:nvPr/>
          </p:nvSpPr>
          <p:spPr>
            <a:xfrm>
              <a:off x="6140148" y="3601705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X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00737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Expectations!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322" y="1465123"/>
            <a:ext cx="11569147" cy="864211"/>
          </a:xfrm>
        </p:spPr>
        <p:txBody>
          <a:bodyPr rtlCol="0"/>
          <a:lstStyle/>
          <a:p>
            <a:pPr marL="0" indent="0" algn="ctr" fontAlgn="auto">
              <a:lnSpc>
                <a:spcPct val="25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Stay </a:t>
            </a:r>
            <a:r>
              <a:rPr lang="en-US" sz="2400" b="1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Live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 System should continue processing transactions from good clients.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3EED58-2169-6E4E-A1C6-433BF388E42B}"/>
              </a:ext>
            </a:extLst>
          </p:cNvPr>
          <p:cNvGrpSpPr/>
          <p:nvPr/>
        </p:nvGrpSpPr>
        <p:grpSpPr>
          <a:xfrm>
            <a:off x="5905627" y="2455423"/>
            <a:ext cx="6100842" cy="3529042"/>
            <a:chOff x="3591336" y="2587307"/>
            <a:chExt cx="6100842" cy="3529042"/>
          </a:xfrm>
        </p:grpSpPr>
        <p:pic>
          <p:nvPicPr>
            <p:cNvPr id="6" name="Graphic 5" descr="Database">
              <a:extLst>
                <a:ext uri="{FF2B5EF4-FFF2-40B4-BE49-F238E27FC236}">
                  <a16:creationId xmlns:a16="http://schemas.microsoft.com/office/drawing/2014/main" id="{D3F56E7F-3A0A-BC4C-A89A-D2BDFCC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4637" y="4108930"/>
              <a:ext cx="1917541" cy="2007419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CCC9877-034F-2045-8D15-A98A96A3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336" y="4108930"/>
              <a:ext cx="1917541" cy="2007419"/>
            </a:xfrm>
            <a:prstGeom prst="rect">
              <a:avLst/>
            </a:prstGeom>
          </p:spPr>
        </p:pic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037FBED1-DB44-2C4E-AA72-E78EDE4B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8882" y="2587307"/>
              <a:ext cx="1917541" cy="2007419"/>
            </a:xfrm>
            <a:prstGeom prst="rect">
              <a:avLst/>
            </a:prstGeom>
          </p:spPr>
        </p:pic>
      </p:grpSp>
      <p:pic>
        <p:nvPicPr>
          <p:cNvPr id="13" name="Graphic 12" descr="Male profile">
            <a:extLst>
              <a:ext uri="{FF2B5EF4-FFF2-40B4-BE49-F238E27FC236}">
                <a16:creationId xmlns:a16="http://schemas.microsoft.com/office/drawing/2014/main" id="{65CC0ABF-4D97-064D-8FA8-1801E2600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67" y="3302368"/>
            <a:ext cx="2178151" cy="2007419"/>
          </a:xfrm>
          <a:prstGeom prst="rect">
            <a:avLst/>
          </a:prstGeom>
        </p:spPr>
      </p:pic>
      <p:pic>
        <p:nvPicPr>
          <p:cNvPr id="9" name="Graphic 8" descr="Repeat with solid fill">
            <a:extLst>
              <a:ext uri="{FF2B5EF4-FFF2-40B4-BE49-F238E27FC236}">
                <a16:creationId xmlns:a16="http://schemas.microsoft.com/office/drawing/2014/main" id="{FAB1CB4E-4508-3146-943D-1313DADA1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8969" y="4363383"/>
            <a:ext cx="1238858" cy="1238858"/>
          </a:xfrm>
          <a:prstGeom prst="rect">
            <a:avLst/>
          </a:prstGeom>
        </p:spPr>
      </p:pic>
      <p:pic>
        <p:nvPicPr>
          <p:cNvPr id="15" name="Graphic 14" descr="Transfer with solid fill">
            <a:extLst>
              <a:ext uri="{FF2B5EF4-FFF2-40B4-BE49-F238E27FC236}">
                <a16:creationId xmlns:a16="http://schemas.microsoft.com/office/drawing/2014/main" id="{C850AD44-1882-EE45-96AF-6F98A7D0F8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6313" y="3597076"/>
            <a:ext cx="1332107" cy="1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0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Applications??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5AE28-A1BE-6340-80BF-C6DF1F5E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94" y="1461654"/>
            <a:ext cx="4407611" cy="41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23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There are many more…</a:t>
            </a:r>
            <a:endParaRPr lang="en-US" altLang="en-US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8414115" y="1799303"/>
            <a:ext cx="3555260" cy="170078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5043683" y="4297448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292885" y="173232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4471669" y="1618565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808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52791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only Cryptocurrencies?</a:t>
            </a:r>
            <a:endParaRPr lang="en-US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06782" y="1741321"/>
            <a:ext cx="7595753" cy="4195892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Low Throughput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&lt; 10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Extreme Energy consumption (Proof-of-Work).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Reward-based model!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Identities unknown.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Multiple chains -- Forks!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>
            <a:off x="2159918" y="2760552"/>
            <a:ext cx="3998440" cy="2286964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74685" y="4114674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BB99C5-DECB-6F48-9C6A-4197C21CF5E9}"/>
              </a:ext>
            </a:extLst>
          </p:cNvPr>
          <p:cNvSpPr txBox="1"/>
          <p:nvPr/>
        </p:nvSpPr>
        <p:spPr>
          <a:xfrm rot="19775439">
            <a:off x="2750116" y="3530527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C59CFF-9604-2844-80B4-E4DEC7B2D3B2}"/>
              </a:ext>
            </a:extLst>
          </p:cNvPr>
          <p:cNvCxnSpPr>
            <a:cxnSpLocks/>
          </p:cNvCxnSpPr>
          <p:nvPr/>
        </p:nvCxnSpPr>
        <p:spPr>
          <a:xfrm flipH="1" flipV="1">
            <a:off x="6345206" y="2763379"/>
            <a:ext cx="3716866" cy="2437256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EFF99A1-B154-6B4A-B770-2CC713452220}"/>
              </a:ext>
            </a:extLst>
          </p:cNvPr>
          <p:cNvSpPr txBox="1"/>
          <p:nvPr/>
        </p:nvSpPr>
        <p:spPr>
          <a:xfrm rot="1928369">
            <a:off x="7141090" y="3453716"/>
            <a:ext cx="21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4791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428"/>
            <a:ext cx="12160752" cy="166443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Research Focus </a:t>
            </a: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b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</a:b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Make BFT Consensus Efficient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AA389-A2B3-854A-8D10-9001BB1E8813}"/>
              </a:ext>
            </a:extLst>
          </p:cNvPr>
          <p:cNvSpPr txBox="1"/>
          <p:nvPr/>
        </p:nvSpPr>
        <p:spPr>
          <a:xfrm>
            <a:off x="3008243" y="3761047"/>
            <a:ext cx="61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No Compromise on Security</a:t>
            </a:r>
          </a:p>
        </p:txBody>
      </p:sp>
    </p:spTree>
    <p:extLst>
      <p:ext uri="{BB962C8B-B14F-4D97-AF65-F5344CB8AC3E}">
        <p14:creationId xmlns:p14="http://schemas.microsoft.com/office/powerpoint/2010/main" val="26361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5503227"/>
            <a:ext cx="10515600" cy="50667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First practical BFT implementation.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7692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936846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96766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217006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8108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74205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34822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710304" y="4021178"/>
            <a:ext cx="1385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661580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135889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74599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303438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96766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66158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7611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76119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6575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90095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30343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581547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2936846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293684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2943046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65496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80083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222983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229102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222236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283903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297246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575355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2930654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2930654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2936854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301342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94670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64691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654965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654965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661555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221233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229365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6604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7807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81325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7206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10022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482894" y="467501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 Tolerance (PBFT)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FCFC1666-B4DB-7147-BA9A-62F158333D2C}"/>
              </a:ext>
            </a:extLst>
          </p:cNvPr>
          <p:cNvSpPr txBox="1">
            <a:spLocks/>
          </p:cNvSpPr>
          <p:nvPr/>
        </p:nvSpPr>
        <p:spPr bwMode="auto">
          <a:xfrm>
            <a:off x="833058" y="5498311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among n replicas &amp; at most f byzantine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n &gt;= 3f+1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F510D20-8D87-2742-95BE-7CF9E359191F}"/>
              </a:ext>
            </a:extLst>
          </p:cNvPr>
          <p:cNvSpPr txBox="1">
            <a:spLocks/>
          </p:cNvSpPr>
          <p:nvPr/>
        </p:nvSpPr>
        <p:spPr bwMode="auto">
          <a:xfrm>
            <a:off x="844828" y="5502240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63023" y="1801205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3" name="Graphic 62" descr="School girl with solid fill">
            <a:extLst>
              <a:ext uri="{FF2B5EF4-FFF2-40B4-BE49-F238E27FC236}">
                <a16:creationId xmlns:a16="http://schemas.microsoft.com/office/drawing/2014/main" id="{DE94D6E0-1740-5E47-AB77-C0423254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65" name="Graphic 64" descr="Database">
            <a:extLst>
              <a:ext uri="{FF2B5EF4-FFF2-40B4-BE49-F238E27FC236}">
                <a16:creationId xmlns:a16="http://schemas.microsoft.com/office/drawing/2014/main" id="{06D6BFD0-CFB4-3440-ACB1-A2577B59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6" name="Graphic 65" descr="Database">
            <a:extLst>
              <a:ext uri="{FF2B5EF4-FFF2-40B4-BE49-F238E27FC236}">
                <a16:creationId xmlns:a16="http://schemas.microsoft.com/office/drawing/2014/main" id="{C32080C0-83D1-E345-9FC1-BBE56AC20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8" name="Graphic 67" descr="Database">
            <a:extLst>
              <a:ext uri="{FF2B5EF4-FFF2-40B4-BE49-F238E27FC236}">
                <a16:creationId xmlns:a16="http://schemas.microsoft.com/office/drawing/2014/main" id="{72C4F664-A42D-0B46-B9AE-5A9C39EF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9" name="Graphic 68" descr="Database">
            <a:extLst>
              <a:ext uri="{FF2B5EF4-FFF2-40B4-BE49-F238E27FC236}">
                <a16:creationId xmlns:a16="http://schemas.microsoft.com/office/drawing/2014/main" id="{9A377AFF-418B-2B42-B234-69BB8164C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0D25BB-2BEA-0847-8A38-5440B9A698B0}"/>
              </a:ext>
            </a:extLst>
          </p:cNvPr>
          <p:cNvSpPr txBox="1"/>
          <p:nvPr/>
        </p:nvSpPr>
        <p:spPr>
          <a:xfrm>
            <a:off x="3804128" y="5449935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Two Phases of O(n</a:t>
            </a:r>
            <a:r>
              <a:rPr lang="en-US" sz="3600" b="1" baseline="300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)!!!</a:t>
            </a:r>
          </a:p>
        </p:txBody>
      </p:sp>
    </p:spTree>
    <p:extLst>
      <p:ext uri="{BB962C8B-B14F-4D97-AF65-F5344CB8AC3E}">
        <p14:creationId xmlns:p14="http://schemas.microsoft.com/office/powerpoint/2010/main" val="249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10279" grpId="0"/>
      <p:bldP spid="168" grpId="0"/>
      <p:bldP spid="169" grpId="0"/>
      <p:bldP spid="170" grpId="0"/>
      <p:bldP spid="214" grpId="0"/>
      <p:bldP spid="215" grpId="0"/>
      <p:bldP spid="57" grpId="0"/>
      <p:bldP spid="57" grpId="1"/>
      <p:bldP spid="58" grpId="0"/>
      <p:bldP spid="58" grpId="1"/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Several Exciting Solutions</a:t>
            </a:r>
            <a:endParaRPr lang="en-US" altLang="en-US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88855" y="2025254"/>
            <a:ext cx="5614289" cy="3062249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400" b="1" dirty="0">
                <a:latin typeface="Palatino Linotype" panose="02040502050505030304" pitchFamily="18" charset="0"/>
                <a:sym typeface="Wingdings" pitchFamily="2" charset="2"/>
              </a:rPr>
              <a:t> Twin-path protocols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Palatino Linotype" panose="02040502050505030304" pitchFamily="18" charset="0"/>
                <a:sym typeface="Wingdings" pitchFamily="2" charset="2"/>
              </a:rPr>
              <a:t>Zyzzva</a:t>
            </a: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 [SOSP’07], SBFT [DSN’19]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Fast-path and Slow-path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Fall in throughput on failures.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sym typeface="Wingdings" pitchFamily="2" charset="2"/>
              </a:rPr>
              <a:t>May depend on client (Zyzzyva)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338744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73455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(PoE)*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416270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56580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92470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FDC84-8DFB-BF47-8C4F-1ECCF95521FF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368104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EDBT 2021.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8" name="Graphic 57" descr="School girl with solid fill">
            <a:extLst>
              <a:ext uri="{FF2B5EF4-FFF2-40B4-BE49-F238E27FC236}">
                <a16:creationId xmlns:a16="http://schemas.microsoft.com/office/drawing/2014/main" id="{77396B2D-AFF0-264E-9E41-9B5F9B09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54" y="1153131"/>
            <a:ext cx="838012" cy="838012"/>
          </a:xfrm>
          <a:prstGeom prst="rect">
            <a:avLst/>
          </a:prstGeom>
        </p:spPr>
      </p:pic>
      <p:pic>
        <p:nvPicPr>
          <p:cNvPr id="59" name="Graphic 58" descr="Database">
            <a:extLst>
              <a:ext uri="{FF2B5EF4-FFF2-40B4-BE49-F238E27FC236}">
                <a16:creationId xmlns:a16="http://schemas.microsoft.com/office/drawing/2014/main" id="{967D073E-F5EF-9E41-9C05-3CDAF451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6" y="1929271"/>
            <a:ext cx="671063" cy="702517"/>
          </a:xfrm>
          <a:prstGeom prst="rect">
            <a:avLst/>
          </a:prstGeom>
        </p:spPr>
      </p:pic>
      <p:pic>
        <p:nvPicPr>
          <p:cNvPr id="60" name="Graphic 59" descr="Database">
            <a:extLst>
              <a:ext uri="{FF2B5EF4-FFF2-40B4-BE49-F238E27FC236}">
                <a16:creationId xmlns:a16="http://schemas.microsoft.com/office/drawing/2014/main" id="{86BAF7AF-691E-4143-8BAE-2CCB3C370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1" y="2612526"/>
            <a:ext cx="671063" cy="702517"/>
          </a:xfrm>
          <a:prstGeom prst="rect">
            <a:avLst/>
          </a:prstGeom>
        </p:spPr>
      </p:pic>
      <p:pic>
        <p:nvPicPr>
          <p:cNvPr id="61" name="Graphic 60" descr="Database">
            <a:extLst>
              <a:ext uri="{FF2B5EF4-FFF2-40B4-BE49-F238E27FC236}">
                <a16:creationId xmlns:a16="http://schemas.microsoft.com/office/drawing/2014/main" id="{5C7A3734-0CBF-EF41-805F-42B8DA7B2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6" y="3291809"/>
            <a:ext cx="671063" cy="702517"/>
          </a:xfrm>
          <a:prstGeom prst="rect">
            <a:avLst/>
          </a:prstGeom>
        </p:spPr>
      </p:pic>
      <p:pic>
        <p:nvPicPr>
          <p:cNvPr id="62" name="Graphic 61" descr="Database">
            <a:extLst>
              <a:ext uri="{FF2B5EF4-FFF2-40B4-BE49-F238E27FC236}">
                <a16:creationId xmlns:a16="http://schemas.microsoft.com/office/drawing/2014/main" id="{460091E7-BD78-684A-9DE3-2F6D4117A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6" y="4021178"/>
            <a:ext cx="671063" cy="7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Client Commit implies Finality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311291" y="2691716"/>
            <a:ext cx="9326546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If client receives n-f responses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Transaction will persist in time.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Replicas may be required to rollback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891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9" name="Graphic 8" descr="North America with solid fill">
            <a:extLst>
              <a:ext uri="{FF2B5EF4-FFF2-40B4-BE49-F238E27FC236}">
                <a16:creationId xmlns:a16="http://schemas.microsoft.com/office/drawing/2014/main" id="{0588E50F-44F5-8B46-91EE-72C04F87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980" y="295371"/>
            <a:ext cx="5209783" cy="5209783"/>
          </a:xfrm>
          <a:prstGeom prst="rect">
            <a:avLst/>
          </a:prstGeom>
        </p:spPr>
      </p:pic>
      <p:pic>
        <p:nvPicPr>
          <p:cNvPr id="11" name="Graphic 10" descr="Asia with solid fill">
            <a:extLst>
              <a:ext uri="{FF2B5EF4-FFF2-40B4-BE49-F238E27FC236}">
                <a16:creationId xmlns:a16="http://schemas.microsoft.com/office/drawing/2014/main" id="{2B7886E6-FE4D-6943-A3A0-A329EEE8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096" y="-261698"/>
            <a:ext cx="6829539" cy="6829539"/>
          </a:xfrm>
          <a:prstGeom prst="rect">
            <a:avLst/>
          </a:prstGeom>
        </p:spPr>
      </p:pic>
      <p:pic>
        <p:nvPicPr>
          <p:cNvPr id="14" name="Graphic 13" descr="Africa with solid fill">
            <a:extLst>
              <a:ext uri="{FF2B5EF4-FFF2-40B4-BE49-F238E27FC236}">
                <a16:creationId xmlns:a16="http://schemas.microsoft.com/office/drawing/2014/main" id="{9F9A5A9F-075E-DC44-8910-3A930E63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5962" y="3317251"/>
            <a:ext cx="3173579" cy="3173579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C4F7942A-B1E1-504D-8C54-1E7956081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5982" y="599495"/>
            <a:ext cx="3443353" cy="3443353"/>
          </a:xfrm>
          <a:prstGeom prst="rect">
            <a:avLst/>
          </a:prstGeom>
        </p:spPr>
      </p:pic>
      <p:pic>
        <p:nvPicPr>
          <p:cNvPr id="22" name="Graphic 21" descr="Australia with solid fill">
            <a:extLst>
              <a:ext uri="{FF2B5EF4-FFF2-40B4-BE49-F238E27FC236}">
                <a16:creationId xmlns:a16="http://schemas.microsoft.com/office/drawing/2014/main" id="{9C75AE95-03A1-9A4B-91A1-2FE3D56609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273" y="5137356"/>
            <a:ext cx="1400505" cy="1400505"/>
          </a:xfrm>
          <a:prstGeom prst="rect">
            <a:avLst/>
          </a:prstGeom>
        </p:spPr>
      </p:pic>
      <p:pic>
        <p:nvPicPr>
          <p:cNvPr id="39" name="Graphic 38" descr="Internet">
            <a:extLst>
              <a:ext uri="{FF2B5EF4-FFF2-40B4-BE49-F238E27FC236}">
                <a16:creationId xmlns:a16="http://schemas.microsoft.com/office/drawing/2014/main" id="{DA4A1508-E325-3345-8CBC-935195209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48100" y="2530280"/>
            <a:ext cx="758345" cy="739963"/>
          </a:xfrm>
          <a:prstGeom prst="rect">
            <a:avLst/>
          </a:prstGeom>
        </p:spPr>
      </p:pic>
      <p:pic>
        <p:nvPicPr>
          <p:cNvPr id="40" name="Graphic 39" descr="Internet">
            <a:extLst>
              <a:ext uri="{FF2B5EF4-FFF2-40B4-BE49-F238E27FC236}">
                <a16:creationId xmlns:a16="http://schemas.microsoft.com/office/drawing/2014/main" id="{E4CD9640-1012-B642-9743-CD211D066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71919" y="5576851"/>
            <a:ext cx="555606" cy="542139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9D6CDE1F-135F-874D-86FE-5B4925BC01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9315" y="3406088"/>
            <a:ext cx="792993" cy="773771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B2AF416D-2F6C-3A41-8911-B7953738EA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80381" y="2291685"/>
            <a:ext cx="820382" cy="756077"/>
          </a:xfrm>
          <a:prstGeom prst="rect">
            <a:avLst/>
          </a:prstGeom>
        </p:spPr>
      </p:pic>
      <p:pic>
        <p:nvPicPr>
          <p:cNvPr id="45" name="Graphic 44" descr="School girl with solid fill">
            <a:extLst>
              <a:ext uri="{FF2B5EF4-FFF2-40B4-BE49-F238E27FC236}">
                <a16:creationId xmlns:a16="http://schemas.microsoft.com/office/drawing/2014/main" id="{C4287B3D-AE65-554A-87CF-AB770D932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43576" y="2841528"/>
            <a:ext cx="951446" cy="951446"/>
          </a:xfrm>
          <a:prstGeom prst="rect">
            <a:avLst/>
          </a:prstGeom>
        </p:spPr>
      </p:pic>
      <p:pic>
        <p:nvPicPr>
          <p:cNvPr id="47" name="Graphic 46" descr="School boy with solid fill">
            <a:extLst>
              <a:ext uri="{FF2B5EF4-FFF2-40B4-BE49-F238E27FC236}">
                <a16:creationId xmlns:a16="http://schemas.microsoft.com/office/drawing/2014/main" id="{9CA21FDC-579A-1946-B7F6-963F148496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4009" y="4077292"/>
            <a:ext cx="967297" cy="9672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BCD32F8-1628-784A-9DF6-F57802E7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196" y="22823"/>
            <a:ext cx="835855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What if replicas are globally scattered?</a:t>
            </a:r>
            <a:endParaRPr lang="en-US" alt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95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3457" y="530937"/>
            <a:ext cx="10925085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Challenges For Geo-Scale Blockchains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4" name="Picture 3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811E26B9-6DA8-D74A-BC8B-6649F92C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7" y="1828358"/>
            <a:ext cx="9586888" cy="28553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92F5D-C653-294A-91AC-12A042FD8DC2}"/>
              </a:ext>
            </a:extLst>
          </p:cNvPr>
          <p:cNvSpPr txBox="1">
            <a:spLocks/>
          </p:cNvSpPr>
          <p:nvPr/>
        </p:nvSpPr>
        <p:spPr bwMode="auto">
          <a:xfrm>
            <a:off x="899318" y="539682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expects </a:t>
            </a: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Replicas maybe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geo-distributed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6A679-70FA-3A4A-9AD7-0C4284C09CD5}"/>
              </a:ext>
            </a:extLst>
          </p:cNvPr>
          <p:cNvGrpSpPr/>
          <p:nvPr/>
        </p:nvGrpSpPr>
        <p:grpSpPr>
          <a:xfrm>
            <a:off x="1055077" y="2167611"/>
            <a:ext cx="5586884" cy="1781391"/>
            <a:chOff x="1055077" y="1815921"/>
            <a:chExt cx="5586884" cy="1781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E44F24-9ACB-2E40-8EBE-86246C786180}"/>
                </a:ext>
              </a:extLst>
            </p:cNvPr>
            <p:cNvSpPr/>
            <p:nvPr/>
          </p:nvSpPr>
          <p:spPr>
            <a:xfrm>
              <a:off x="1055077" y="3205425"/>
              <a:ext cx="5586883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67DEA0-9D90-5E48-88CD-54EFA4D1F9E4}"/>
                </a:ext>
              </a:extLst>
            </p:cNvPr>
            <p:cNvSpPr/>
            <p:nvPr/>
          </p:nvSpPr>
          <p:spPr>
            <a:xfrm>
              <a:off x="5924283" y="1815921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3AD63F-2F30-5A40-902B-27876440C469}"/>
              </a:ext>
            </a:extLst>
          </p:cNvPr>
          <p:cNvGrpSpPr/>
          <p:nvPr/>
        </p:nvGrpSpPr>
        <p:grpSpPr>
          <a:xfrm>
            <a:off x="6828750" y="2162704"/>
            <a:ext cx="3994320" cy="1789477"/>
            <a:chOff x="6828750" y="1811014"/>
            <a:chExt cx="3994320" cy="17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9AF770-1488-5A41-99D2-8F60BDDBC0FE}"/>
                </a:ext>
              </a:extLst>
            </p:cNvPr>
            <p:cNvSpPr/>
            <p:nvPr/>
          </p:nvSpPr>
          <p:spPr>
            <a:xfrm>
              <a:off x="6828750" y="3208605"/>
              <a:ext cx="3994320" cy="39188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750CE7-765D-CB43-9C34-57A2F857B28D}"/>
                </a:ext>
              </a:extLst>
            </p:cNvPr>
            <p:cNvSpPr/>
            <p:nvPr/>
          </p:nvSpPr>
          <p:spPr>
            <a:xfrm>
              <a:off x="10105392" y="1811014"/>
              <a:ext cx="717678" cy="1781391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8F70C-C809-CB43-8527-47EB5459ECA6}"/>
              </a:ext>
            </a:extLst>
          </p:cNvPr>
          <p:cNvGrpSpPr/>
          <p:nvPr/>
        </p:nvGrpSpPr>
        <p:grpSpPr>
          <a:xfrm>
            <a:off x="5577805" y="3704179"/>
            <a:ext cx="1661199" cy="1661199"/>
            <a:chOff x="5577805" y="3352489"/>
            <a:chExt cx="1661199" cy="1661199"/>
          </a:xfrm>
        </p:grpSpPr>
        <p:pic>
          <p:nvPicPr>
            <p:cNvPr id="17" name="Graphic 16" descr="Speech">
              <a:extLst>
                <a:ext uri="{FF2B5EF4-FFF2-40B4-BE49-F238E27FC236}">
                  <a16:creationId xmlns:a16="http://schemas.microsoft.com/office/drawing/2014/main" id="{D5F5CF8B-5466-F946-86BB-4F56D835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10C9FB08-F84D-EC4E-A9ED-DC680D5C0D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E9CD94-663A-B143-ADE7-BD35576DCF7B}"/>
              </a:ext>
            </a:extLst>
          </p:cNvPr>
          <p:cNvGrpSpPr/>
          <p:nvPr/>
        </p:nvGrpSpPr>
        <p:grpSpPr>
          <a:xfrm>
            <a:off x="9985590" y="3736500"/>
            <a:ext cx="1661199" cy="1661199"/>
            <a:chOff x="5577805" y="3352489"/>
            <a:chExt cx="1661199" cy="1661199"/>
          </a:xfrm>
        </p:grpSpPr>
        <p:pic>
          <p:nvPicPr>
            <p:cNvPr id="23" name="Graphic 22" descr="Speech">
              <a:extLst>
                <a:ext uri="{FF2B5EF4-FFF2-40B4-BE49-F238E27FC236}">
                  <a16:creationId xmlns:a16="http://schemas.microsoft.com/office/drawing/2014/main" id="{686E17E3-45DE-B847-9DD6-9C9AF051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958252">
              <a:off x="5577805" y="3352489"/>
              <a:ext cx="1661199" cy="166119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076E846-DC8F-CC41-A234-3EC4019E47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09567" y="3984052"/>
              <a:ext cx="1057058" cy="56425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Low!</a:t>
              </a:r>
              <a:endPara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9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2179800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2216271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2119512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2083098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60607"/>
            <a:ext cx="12192000" cy="604781"/>
          </a:xfrm>
        </p:spPr>
        <p:txBody>
          <a:bodyPr/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GeoBFT</a:t>
            </a:r>
            <a:r>
              <a:rPr lang="en-US" b="1" dirty="0">
                <a:latin typeface="Palatino Linotype" panose="02040502050505030304" pitchFamily="18" charset="0"/>
              </a:rPr>
              <a:t> Protocol*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2119512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1726995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1678380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1676557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2613183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2618392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2179801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948" y="4048805"/>
            <a:ext cx="11555605" cy="1954253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Topology-aware meta-protocol.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 consensus at each cluster.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Low inter-cluster communication overheads.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89F385-C673-7C4E-84B9-0223D99D75E7}"/>
              </a:ext>
            </a:extLst>
          </p:cNvPr>
          <p:cNvSpPr txBox="1">
            <a:spLocks/>
          </p:cNvSpPr>
          <p:nvPr/>
        </p:nvSpPr>
        <p:spPr bwMode="auto">
          <a:xfrm>
            <a:off x="0" y="6497354"/>
            <a:ext cx="3828299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03954C8-0EE9-3641-80A6-47458D1A14B4}"/>
              </a:ext>
            </a:extLst>
          </p:cNvPr>
          <p:cNvCxnSpPr/>
          <p:nvPr/>
        </p:nvCxnSpPr>
        <p:spPr>
          <a:xfrm>
            <a:off x="1005674" y="502749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39F5740-F1A0-C443-BA93-CEBA08E5950B}"/>
              </a:ext>
            </a:extLst>
          </p:cNvPr>
          <p:cNvCxnSpPr/>
          <p:nvPr/>
        </p:nvCxnSpPr>
        <p:spPr>
          <a:xfrm>
            <a:off x="1005674" y="438741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4C2B9DF-D90B-AA4F-9737-A0767CA5D8E3}"/>
              </a:ext>
            </a:extLst>
          </p:cNvPr>
          <p:cNvCxnSpPr>
            <a:cxnSpLocks/>
          </p:cNvCxnSpPr>
          <p:nvPr/>
        </p:nvCxnSpPr>
        <p:spPr>
          <a:xfrm>
            <a:off x="1005674" y="3747335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8D037C9-0DA7-3C4F-8C95-C4A3F5BBF918}"/>
              </a:ext>
            </a:extLst>
          </p:cNvPr>
          <p:cNvCxnSpPr/>
          <p:nvPr/>
        </p:nvCxnSpPr>
        <p:spPr>
          <a:xfrm>
            <a:off x="1005674" y="5667575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5182307-17CB-164E-92B8-48D79C9B0DF1}"/>
              </a:ext>
            </a:extLst>
          </p:cNvPr>
          <p:cNvSpPr txBox="1"/>
          <p:nvPr/>
        </p:nvSpPr>
        <p:spPr>
          <a:xfrm>
            <a:off x="30660" y="3017008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64BC81-6712-1A4D-8326-52CFD2D0A0A6}"/>
              </a:ext>
            </a:extLst>
          </p:cNvPr>
          <p:cNvSpPr txBox="1"/>
          <p:nvPr/>
        </p:nvSpPr>
        <p:spPr>
          <a:xfrm>
            <a:off x="390284" y="419262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886161-4F0B-5345-9803-3F91C48B4D38}"/>
              </a:ext>
            </a:extLst>
          </p:cNvPr>
          <p:cNvSpPr txBox="1"/>
          <p:nvPr/>
        </p:nvSpPr>
        <p:spPr>
          <a:xfrm>
            <a:off x="390284" y="479879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9423C70-BA0B-EC4C-BC5C-74EAFDD74D4A}"/>
              </a:ext>
            </a:extLst>
          </p:cNvPr>
          <p:cNvSpPr txBox="1"/>
          <p:nvPr/>
        </p:nvSpPr>
        <p:spPr>
          <a:xfrm>
            <a:off x="381816" y="548290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DD6DE0E-A8C4-8042-88D1-2631160B6792}"/>
              </a:ext>
            </a:extLst>
          </p:cNvPr>
          <p:cNvCxnSpPr>
            <a:cxnSpLocks/>
          </p:cNvCxnSpPr>
          <p:nvPr/>
        </p:nvCxnSpPr>
        <p:spPr>
          <a:xfrm>
            <a:off x="1005674" y="3112149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CAFDEB2-0BBB-1747-90E7-264D3D5C029B}"/>
              </a:ext>
            </a:extLst>
          </p:cNvPr>
          <p:cNvSpPr txBox="1"/>
          <p:nvPr/>
        </p:nvSpPr>
        <p:spPr>
          <a:xfrm>
            <a:off x="406708" y="3586458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A78D42-C2AD-824D-A1D9-B623854A44A4}"/>
              </a:ext>
            </a:extLst>
          </p:cNvPr>
          <p:cNvCxnSpPr>
            <a:cxnSpLocks/>
          </p:cNvCxnSpPr>
          <p:nvPr/>
        </p:nvCxnSpPr>
        <p:spPr>
          <a:xfrm>
            <a:off x="1245373" y="3125168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F8BC398-783B-8848-9759-7F628E93E3B5}"/>
              </a:ext>
            </a:extLst>
          </p:cNvPr>
          <p:cNvCxnSpPr>
            <a:cxnSpLocks/>
          </p:cNvCxnSpPr>
          <p:nvPr/>
        </p:nvCxnSpPr>
        <p:spPr>
          <a:xfrm>
            <a:off x="2392333" y="3747815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88593CE-7446-6846-9268-32C90045D327}"/>
              </a:ext>
            </a:extLst>
          </p:cNvPr>
          <p:cNvCxnSpPr>
            <a:cxnSpLocks/>
          </p:cNvCxnSpPr>
          <p:nvPr/>
        </p:nvCxnSpPr>
        <p:spPr>
          <a:xfrm>
            <a:off x="2387340" y="3754007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3E332F0-B58A-AC4A-A8A0-03F39D22B4C7}"/>
              </a:ext>
            </a:extLst>
          </p:cNvPr>
          <p:cNvCxnSpPr>
            <a:cxnSpLocks/>
          </p:cNvCxnSpPr>
          <p:nvPr/>
        </p:nvCxnSpPr>
        <p:spPr>
          <a:xfrm>
            <a:off x="2387175" y="3764350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9FFFD4-946E-9441-8428-5A518CDAC756}"/>
              </a:ext>
            </a:extLst>
          </p:cNvPr>
          <p:cNvCxnSpPr/>
          <p:nvPr/>
        </p:nvCxnSpPr>
        <p:spPr>
          <a:xfrm>
            <a:off x="1186301" y="31121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F87B2FD-C413-014A-B305-C21D012AFA09}"/>
              </a:ext>
            </a:extLst>
          </p:cNvPr>
          <p:cNvCxnSpPr/>
          <p:nvPr/>
        </p:nvCxnSpPr>
        <p:spPr>
          <a:xfrm>
            <a:off x="2375021" y="309974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B69E308-CE1B-5A42-AB6F-405167C9197F}"/>
              </a:ext>
            </a:extLst>
          </p:cNvPr>
          <p:cNvCxnSpPr>
            <a:cxnSpLocks/>
          </p:cNvCxnSpPr>
          <p:nvPr/>
        </p:nvCxnSpPr>
        <p:spPr>
          <a:xfrm>
            <a:off x="3563741" y="3117847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300DA3E-1CBB-CE4C-8D1D-71BE5DDFEF64}"/>
              </a:ext>
            </a:extLst>
          </p:cNvPr>
          <p:cNvCxnSpPr/>
          <p:nvPr/>
        </p:nvCxnSpPr>
        <p:spPr>
          <a:xfrm>
            <a:off x="475246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92B12C4-9178-8A40-89E7-7AB6B982F2F5}"/>
              </a:ext>
            </a:extLst>
          </p:cNvPr>
          <p:cNvCxnSpPr/>
          <p:nvPr/>
        </p:nvCxnSpPr>
        <p:spPr>
          <a:xfrm>
            <a:off x="5941181" y="31055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AC5B34B-2B71-B842-8160-79A44BE8303F}"/>
              </a:ext>
            </a:extLst>
          </p:cNvPr>
          <p:cNvCxnSpPr/>
          <p:nvPr/>
        </p:nvCxnSpPr>
        <p:spPr>
          <a:xfrm>
            <a:off x="7129901" y="312459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3956513-2FA2-9E4A-A855-B5E6C28786A6}"/>
              </a:ext>
            </a:extLst>
          </p:cNvPr>
          <p:cNvSpPr txBox="1"/>
          <p:nvPr/>
        </p:nvSpPr>
        <p:spPr>
          <a:xfrm>
            <a:off x="7480496" y="568658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E97B0A1-F96A-D646-BF35-09B23AE23FCF}"/>
              </a:ext>
            </a:extLst>
          </p:cNvPr>
          <p:cNvSpPr txBox="1"/>
          <p:nvPr/>
        </p:nvSpPr>
        <p:spPr>
          <a:xfrm>
            <a:off x="1254596" y="567174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3D908B4-B440-AD49-97B0-0009754AB98D}"/>
              </a:ext>
            </a:extLst>
          </p:cNvPr>
          <p:cNvSpPr/>
          <p:nvPr/>
        </p:nvSpPr>
        <p:spPr>
          <a:xfrm>
            <a:off x="1054163" y="301661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1AB6FE4B-C178-8144-B5D3-93E6B47F1711}"/>
              </a:ext>
            </a:extLst>
          </p:cNvPr>
          <p:cNvSpPr/>
          <p:nvPr/>
        </p:nvSpPr>
        <p:spPr>
          <a:xfrm>
            <a:off x="1054163" y="362864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730B509-EECA-D641-B714-E26FE8CE5A96}"/>
              </a:ext>
            </a:extLst>
          </p:cNvPr>
          <p:cNvSpPr/>
          <p:nvPr/>
        </p:nvSpPr>
        <p:spPr>
          <a:xfrm>
            <a:off x="1054163" y="426382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9271B90-4E6D-3543-A4F8-A29BA02D74DA}"/>
              </a:ext>
            </a:extLst>
          </p:cNvPr>
          <p:cNvSpPr/>
          <p:nvPr/>
        </p:nvSpPr>
        <p:spPr>
          <a:xfrm>
            <a:off x="1054163" y="49226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59E75A9-18C7-364B-BFA1-3A5BCEC68926}"/>
              </a:ext>
            </a:extLst>
          </p:cNvPr>
          <p:cNvSpPr/>
          <p:nvPr/>
        </p:nvSpPr>
        <p:spPr>
          <a:xfrm>
            <a:off x="1054163" y="5550796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54D22DB-5D71-0F4E-94CA-242A09EDCE1E}"/>
              </a:ext>
            </a:extLst>
          </p:cNvPr>
          <p:cNvCxnSpPr/>
          <p:nvPr/>
        </p:nvCxnSpPr>
        <p:spPr>
          <a:xfrm>
            <a:off x="8318621" y="312668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2BF5E7F7-D713-A04F-9C0B-9CE329B9B065}"/>
              </a:ext>
            </a:extLst>
          </p:cNvPr>
          <p:cNvCxnSpPr>
            <a:cxnSpLocks/>
          </p:cNvCxnSpPr>
          <p:nvPr/>
        </p:nvCxnSpPr>
        <p:spPr>
          <a:xfrm flipV="1">
            <a:off x="4779234" y="772977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B5DC5FF-E867-404C-B9D6-87BB8F1E0ACA}"/>
              </a:ext>
            </a:extLst>
          </p:cNvPr>
          <p:cNvCxnSpPr>
            <a:cxnSpLocks/>
          </p:cNvCxnSpPr>
          <p:nvPr/>
        </p:nvCxnSpPr>
        <p:spPr>
          <a:xfrm flipV="1">
            <a:off x="4774241" y="1386871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FD81774-92D1-D140-B3DD-1314876C1F44}"/>
              </a:ext>
            </a:extLst>
          </p:cNvPr>
          <p:cNvCxnSpPr>
            <a:cxnSpLocks/>
          </p:cNvCxnSpPr>
          <p:nvPr/>
        </p:nvCxnSpPr>
        <p:spPr>
          <a:xfrm>
            <a:off x="5960867" y="3760260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E2EF254-4EEB-6E44-9C81-2306D02CE3C8}"/>
              </a:ext>
            </a:extLst>
          </p:cNvPr>
          <p:cNvCxnSpPr>
            <a:cxnSpLocks/>
          </p:cNvCxnSpPr>
          <p:nvPr/>
        </p:nvCxnSpPr>
        <p:spPr>
          <a:xfrm>
            <a:off x="5955874" y="3766451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B08C6F2-C70A-4B42-8C5C-2684127D8BF0}"/>
              </a:ext>
            </a:extLst>
          </p:cNvPr>
          <p:cNvCxnSpPr>
            <a:cxnSpLocks/>
          </p:cNvCxnSpPr>
          <p:nvPr/>
        </p:nvCxnSpPr>
        <p:spPr>
          <a:xfrm flipV="1">
            <a:off x="7147092" y="3107504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0659831-5F97-3749-92A7-2AB91B07A3F2}"/>
              </a:ext>
            </a:extLst>
          </p:cNvPr>
          <p:cNvCxnSpPr>
            <a:cxnSpLocks/>
          </p:cNvCxnSpPr>
          <p:nvPr/>
        </p:nvCxnSpPr>
        <p:spPr>
          <a:xfrm flipV="1">
            <a:off x="7141934" y="3105408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9B9060C-1CD6-AB41-8462-B4458EAF61E0}"/>
              </a:ext>
            </a:extLst>
          </p:cNvPr>
          <p:cNvCxnSpPr>
            <a:cxnSpLocks/>
          </p:cNvCxnSpPr>
          <p:nvPr/>
        </p:nvCxnSpPr>
        <p:spPr>
          <a:xfrm flipV="1">
            <a:off x="7132275" y="3117847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0525D3-3931-CE44-BB30-8E20284867F3}"/>
              </a:ext>
            </a:extLst>
          </p:cNvPr>
          <p:cNvCxnSpPr>
            <a:cxnSpLocks/>
          </p:cNvCxnSpPr>
          <p:nvPr/>
        </p:nvCxnSpPr>
        <p:spPr>
          <a:xfrm flipV="1">
            <a:off x="7138215" y="3113522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DB5CE97-4875-7841-9CD4-357E204E2C3A}"/>
              </a:ext>
            </a:extLst>
          </p:cNvPr>
          <p:cNvSpPr txBox="1"/>
          <p:nvPr/>
        </p:nvSpPr>
        <p:spPr>
          <a:xfrm>
            <a:off x="2805446" y="5694148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58B6688-068D-DE48-B175-32157054A37F}"/>
              </a:ext>
            </a:extLst>
          </p:cNvPr>
          <p:cNvCxnSpPr>
            <a:cxnSpLocks/>
          </p:cNvCxnSpPr>
          <p:nvPr/>
        </p:nvCxnSpPr>
        <p:spPr>
          <a:xfrm>
            <a:off x="3590725" y="3743093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3B9DB56-D232-6D4D-9386-48A028CEDC6C}"/>
              </a:ext>
            </a:extLst>
          </p:cNvPr>
          <p:cNvCxnSpPr>
            <a:cxnSpLocks/>
          </p:cNvCxnSpPr>
          <p:nvPr/>
        </p:nvCxnSpPr>
        <p:spPr>
          <a:xfrm>
            <a:off x="3585732" y="3749285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828CFE3-E08F-5948-AE40-B7B40229D9DF}"/>
              </a:ext>
            </a:extLst>
          </p:cNvPr>
          <p:cNvCxnSpPr>
            <a:cxnSpLocks/>
          </p:cNvCxnSpPr>
          <p:nvPr/>
        </p:nvCxnSpPr>
        <p:spPr>
          <a:xfrm>
            <a:off x="3585567" y="3759628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8FFE085-EB81-7544-A4D8-7F514A7B8402}"/>
              </a:ext>
            </a:extLst>
          </p:cNvPr>
          <p:cNvCxnSpPr>
            <a:cxnSpLocks/>
          </p:cNvCxnSpPr>
          <p:nvPr/>
        </p:nvCxnSpPr>
        <p:spPr>
          <a:xfrm flipV="1">
            <a:off x="3590725" y="3749285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A591794-3797-2D49-BFB0-8FE288C8BA28}"/>
              </a:ext>
            </a:extLst>
          </p:cNvPr>
          <p:cNvCxnSpPr>
            <a:cxnSpLocks/>
          </p:cNvCxnSpPr>
          <p:nvPr/>
        </p:nvCxnSpPr>
        <p:spPr>
          <a:xfrm flipV="1">
            <a:off x="3585567" y="3747189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2CBBCF4-17DE-114D-9E95-BB3EAF6FD6AC}"/>
              </a:ext>
            </a:extLst>
          </p:cNvPr>
          <p:cNvCxnSpPr>
            <a:cxnSpLocks/>
          </p:cNvCxnSpPr>
          <p:nvPr/>
        </p:nvCxnSpPr>
        <p:spPr>
          <a:xfrm>
            <a:off x="3572590" y="5027394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7EE7774-48D2-6845-AF56-AA599DF01AA0}"/>
              </a:ext>
            </a:extLst>
          </p:cNvPr>
          <p:cNvCxnSpPr>
            <a:cxnSpLocks/>
          </p:cNvCxnSpPr>
          <p:nvPr/>
        </p:nvCxnSpPr>
        <p:spPr>
          <a:xfrm>
            <a:off x="3582906" y="4382693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F292B59-E1FA-0F41-A798-21947F1D468F}"/>
              </a:ext>
            </a:extLst>
          </p:cNvPr>
          <p:cNvCxnSpPr>
            <a:cxnSpLocks/>
          </p:cNvCxnSpPr>
          <p:nvPr/>
        </p:nvCxnSpPr>
        <p:spPr>
          <a:xfrm>
            <a:off x="3572590" y="4382693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001B427D-343A-6F48-8CFD-1584ED6F419C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79BAD415-A408-0C48-BD85-3D4041C53690}"/>
              </a:ext>
            </a:extLst>
          </p:cNvPr>
          <p:cNvCxnSpPr>
            <a:cxnSpLocks/>
          </p:cNvCxnSpPr>
          <p:nvPr/>
        </p:nvCxnSpPr>
        <p:spPr>
          <a:xfrm flipV="1">
            <a:off x="3582906" y="4391830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8A5F607-4ADA-D04F-B8B0-27F3F5E20AB0}"/>
              </a:ext>
            </a:extLst>
          </p:cNvPr>
          <p:cNvCxnSpPr>
            <a:cxnSpLocks/>
          </p:cNvCxnSpPr>
          <p:nvPr/>
        </p:nvCxnSpPr>
        <p:spPr>
          <a:xfrm flipV="1">
            <a:off x="3573413" y="5037517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4A8B4973-3671-2A40-80BD-75EEE416D57A}"/>
              </a:ext>
            </a:extLst>
          </p:cNvPr>
          <p:cNvCxnSpPr>
            <a:cxnSpLocks/>
          </p:cNvCxnSpPr>
          <p:nvPr/>
        </p:nvCxnSpPr>
        <p:spPr>
          <a:xfrm flipV="1">
            <a:off x="3575908" y="3759628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8AB186D-5401-6047-8EF2-5A3478851D32}"/>
              </a:ext>
            </a:extLst>
          </p:cNvPr>
          <p:cNvCxnSpPr/>
          <p:nvPr/>
        </p:nvCxnSpPr>
        <p:spPr>
          <a:xfrm>
            <a:off x="994479" y="204179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278A458-7AB3-5F41-ABAD-1417A899ECBE}"/>
              </a:ext>
            </a:extLst>
          </p:cNvPr>
          <p:cNvCxnSpPr/>
          <p:nvPr/>
        </p:nvCxnSpPr>
        <p:spPr>
          <a:xfrm>
            <a:off x="994479" y="1401718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AB22529-77AE-0747-8107-121AC30272C1}"/>
              </a:ext>
            </a:extLst>
          </p:cNvPr>
          <p:cNvCxnSpPr>
            <a:cxnSpLocks/>
          </p:cNvCxnSpPr>
          <p:nvPr/>
        </p:nvCxnSpPr>
        <p:spPr>
          <a:xfrm>
            <a:off x="994479" y="761638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B65721E-8ED9-6E4A-9050-ABFBCD19B869}"/>
              </a:ext>
            </a:extLst>
          </p:cNvPr>
          <p:cNvCxnSpPr/>
          <p:nvPr/>
        </p:nvCxnSpPr>
        <p:spPr>
          <a:xfrm>
            <a:off x="994479" y="2681878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483FF73-248F-CE43-BFFE-0A87B7ADC060}"/>
              </a:ext>
            </a:extLst>
          </p:cNvPr>
          <p:cNvSpPr txBox="1"/>
          <p:nvPr/>
        </p:nvSpPr>
        <p:spPr>
          <a:xfrm>
            <a:off x="107858" y="41492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00DC9C8-B18B-A745-825B-63E9FDFA5FF3}"/>
              </a:ext>
            </a:extLst>
          </p:cNvPr>
          <p:cNvSpPr txBox="1"/>
          <p:nvPr/>
        </p:nvSpPr>
        <p:spPr>
          <a:xfrm>
            <a:off x="379089" y="120692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A17553D-36C0-EA42-995B-34086128F786}"/>
              </a:ext>
            </a:extLst>
          </p:cNvPr>
          <p:cNvSpPr txBox="1"/>
          <p:nvPr/>
        </p:nvSpPr>
        <p:spPr>
          <a:xfrm>
            <a:off x="379089" y="1813095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48D8A95-3063-544C-914B-2C6CE096F7ED}"/>
              </a:ext>
            </a:extLst>
          </p:cNvPr>
          <p:cNvSpPr txBox="1"/>
          <p:nvPr/>
        </p:nvSpPr>
        <p:spPr>
          <a:xfrm>
            <a:off x="373305" y="243566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2128C8C-8007-1C41-96E3-D146CC9ADAF2}"/>
              </a:ext>
            </a:extLst>
          </p:cNvPr>
          <p:cNvCxnSpPr>
            <a:cxnSpLocks/>
          </p:cNvCxnSpPr>
          <p:nvPr/>
        </p:nvCxnSpPr>
        <p:spPr>
          <a:xfrm>
            <a:off x="994479" y="126452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2E21EE2-7794-494D-9648-85A2D0E677AE}"/>
              </a:ext>
            </a:extLst>
          </p:cNvPr>
          <p:cNvSpPr txBox="1"/>
          <p:nvPr/>
        </p:nvSpPr>
        <p:spPr>
          <a:xfrm>
            <a:off x="395513" y="600761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1DC9567-B9B7-054D-A91A-3DA0EF1D106C}"/>
              </a:ext>
            </a:extLst>
          </p:cNvPr>
          <p:cNvCxnSpPr>
            <a:cxnSpLocks/>
          </p:cNvCxnSpPr>
          <p:nvPr/>
        </p:nvCxnSpPr>
        <p:spPr>
          <a:xfrm>
            <a:off x="1234178" y="139471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6CCE07D-3D5B-0A41-9C4A-0095ECF7887E}"/>
              </a:ext>
            </a:extLst>
          </p:cNvPr>
          <p:cNvCxnSpPr>
            <a:cxnSpLocks/>
          </p:cNvCxnSpPr>
          <p:nvPr/>
        </p:nvCxnSpPr>
        <p:spPr>
          <a:xfrm>
            <a:off x="2381138" y="762118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968CD625-C605-D34F-8153-C1DCE9396584}"/>
              </a:ext>
            </a:extLst>
          </p:cNvPr>
          <p:cNvCxnSpPr>
            <a:cxnSpLocks/>
          </p:cNvCxnSpPr>
          <p:nvPr/>
        </p:nvCxnSpPr>
        <p:spPr>
          <a:xfrm>
            <a:off x="2376145" y="768310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BBE8F755-A726-6A49-ADAB-A2EEBBC02ACD}"/>
              </a:ext>
            </a:extLst>
          </p:cNvPr>
          <p:cNvCxnSpPr>
            <a:cxnSpLocks/>
          </p:cNvCxnSpPr>
          <p:nvPr/>
        </p:nvCxnSpPr>
        <p:spPr>
          <a:xfrm>
            <a:off x="2375980" y="778653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7CDC9F7-1EAD-BD4B-996C-DAAE3E9BA1DB}"/>
              </a:ext>
            </a:extLst>
          </p:cNvPr>
          <p:cNvCxnSpPr/>
          <p:nvPr/>
        </p:nvCxnSpPr>
        <p:spPr>
          <a:xfrm>
            <a:off x="1175106" y="1264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E11153E-E349-A640-87CB-2408355FD9D9}"/>
              </a:ext>
            </a:extLst>
          </p:cNvPr>
          <p:cNvCxnSpPr/>
          <p:nvPr/>
        </p:nvCxnSpPr>
        <p:spPr>
          <a:xfrm>
            <a:off x="2363826" y="1140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44C1564-0A28-9443-8A13-D93B943298EE}"/>
              </a:ext>
            </a:extLst>
          </p:cNvPr>
          <p:cNvCxnSpPr>
            <a:cxnSpLocks/>
          </p:cNvCxnSpPr>
          <p:nvPr/>
        </p:nvCxnSpPr>
        <p:spPr>
          <a:xfrm>
            <a:off x="3552546" y="13215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72B6FEA-B342-2142-9D3A-879C9F308E4F}"/>
              </a:ext>
            </a:extLst>
          </p:cNvPr>
          <p:cNvCxnSpPr/>
          <p:nvPr/>
        </p:nvCxnSpPr>
        <p:spPr>
          <a:xfrm>
            <a:off x="474126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E8AB66AC-F31B-D24C-96E3-5F54D999ED5C}"/>
              </a:ext>
            </a:extLst>
          </p:cNvPr>
          <p:cNvCxnSpPr/>
          <p:nvPr/>
        </p:nvCxnSpPr>
        <p:spPr>
          <a:xfrm>
            <a:off x="5929986" y="1198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950DFED-36D5-E945-B38C-60C5E073CA78}"/>
              </a:ext>
            </a:extLst>
          </p:cNvPr>
          <p:cNvCxnSpPr/>
          <p:nvPr/>
        </p:nvCxnSpPr>
        <p:spPr>
          <a:xfrm>
            <a:off x="7118706" y="13889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>
            <a:extLst>
              <a:ext uri="{FF2B5EF4-FFF2-40B4-BE49-F238E27FC236}">
                <a16:creationId xmlns:a16="http://schemas.microsoft.com/office/drawing/2014/main" id="{857A5DFD-40AA-6B40-8641-47748B24EF19}"/>
              </a:ext>
            </a:extLst>
          </p:cNvPr>
          <p:cNvSpPr/>
          <p:nvPr/>
        </p:nvSpPr>
        <p:spPr>
          <a:xfrm>
            <a:off x="1042968" y="309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BEE34C3A-5D8A-2446-8083-FE153F486A3E}"/>
              </a:ext>
            </a:extLst>
          </p:cNvPr>
          <p:cNvSpPr/>
          <p:nvPr/>
        </p:nvSpPr>
        <p:spPr>
          <a:xfrm>
            <a:off x="1042968" y="6429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C7CD49F-1195-E948-B8E4-EA22B2B3E0C5}"/>
              </a:ext>
            </a:extLst>
          </p:cNvPr>
          <p:cNvSpPr/>
          <p:nvPr/>
        </p:nvSpPr>
        <p:spPr>
          <a:xfrm>
            <a:off x="1042968" y="12781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DAAFFBF-C43E-A947-880F-53CCB0FFA4BC}"/>
              </a:ext>
            </a:extLst>
          </p:cNvPr>
          <p:cNvSpPr/>
          <p:nvPr/>
        </p:nvSpPr>
        <p:spPr>
          <a:xfrm>
            <a:off x="1042968" y="19369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54BE4D8-1131-DD41-894C-03549A76C1DB}"/>
              </a:ext>
            </a:extLst>
          </p:cNvPr>
          <p:cNvSpPr/>
          <p:nvPr/>
        </p:nvSpPr>
        <p:spPr>
          <a:xfrm>
            <a:off x="1042968" y="25650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791FF5A-08F1-4C48-A261-A783EE3107DD}"/>
              </a:ext>
            </a:extLst>
          </p:cNvPr>
          <p:cNvCxnSpPr/>
          <p:nvPr/>
        </p:nvCxnSpPr>
        <p:spPr>
          <a:xfrm>
            <a:off x="8307426" y="1409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45996DC-2574-9A44-AF01-81A1A2FDC26D}"/>
              </a:ext>
            </a:extLst>
          </p:cNvPr>
          <p:cNvCxnSpPr>
            <a:cxnSpLocks/>
          </p:cNvCxnSpPr>
          <p:nvPr/>
        </p:nvCxnSpPr>
        <p:spPr>
          <a:xfrm>
            <a:off x="4768039" y="755620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A0FDC877-5021-A34A-9F5D-B660FFBC8B5B}"/>
              </a:ext>
            </a:extLst>
          </p:cNvPr>
          <p:cNvCxnSpPr>
            <a:cxnSpLocks/>
          </p:cNvCxnSpPr>
          <p:nvPr/>
        </p:nvCxnSpPr>
        <p:spPr>
          <a:xfrm>
            <a:off x="4763046" y="761812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FA5F08D-D383-5240-8DC2-F9095C7A23CC}"/>
              </a:ext>
            </a:extLst>
          </p:cNvPr>
          <p:cNvCxnSpPr>
            <a:cxnSpLocks/>
          </p:cNvCxnSpPr>
          <p:nvPr/>
        </p:nvCxnSpPr>
        <p:spPr>
          <a:xfrm>
            <a:off x="5944679" y="780753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8118A01-0C7A-154E-8BAB-EB628F407380}"/>
              </a:ext>
            </a:extLst>
          </p:cNvPr>
          <p:cNvCxnSpPr>
            <a:cxnSpLocks/>
          </p:cNvCxnSpPr>
          <p:nvPr/>
        </p:nvCxnSpPr>
        <p:spPr>
          <a:xfrm>
            <a:off x="5944514" y="791096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453C9C5-B447-204A-B405-7019EC14B454}"/>
              </a:ext>
            </a:extLst>
          </p:cNvPr>
          <p:cNvCxnSpPr>
            <a:cxnSpLocks/>
          </p:cNvCxnSpPr>
          <p:nvPr/>
        </p:nvCxnSpPr>
        <p:spPr>
          <a:xfrm flipV="1">
            <a:off x="7135897" y="121807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7D04E8B-2320-F940-9171-660C1FB08487}"/>
              </a:ext>
            </a:extLst>
          </p:cNvPr>
          <p:cNvCxnSpPr>
            <a:cxnSpLocks/>
          </p:cNvCxnSpPr>
          <p:nvPr/>
        </p:nvCxnSpPr>
        <p:spPr>
          <a:xfrm flipV="1">
            <a:off x="7130739" y="119711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471A3EC-A839-2F46-A3CF-99649DC81E46}"/>
              </a:ext>
            </a:extLst>
          </p:cNvPr>
          <p:cNvCxnSpPr>
            <a:cxnSpLocks/>
          </p:cNvCxnSpPr>
          <p:nvPr/>
        </p:nvCxnSpPr>
        <p:spPr>
          <a:xfrm flipV="1">
            <a:off x="7121080" y="132150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FDB52CD5-BE66-0B4C-973A-6FD4875D12B0}"/>
              </a:ext>
            </a:extLst>
          </p:cNvPr>
          <p:cNvCxnSpPr>
            <a:cxnSpLocks/>
          </p:cNvCxnSpPr>
          <p:nvPr/>
        </p:nvCxnSpPr>
        <p:spPr>
          <a:xfrm flipV="1">
            <a:off x="7127020" y="127825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43D4747D-842E-FC49-9BBF-AA8540A993DA}"/>
              </a:ext>
            </a:extLst>
          </p:cNvPr>
          <p:cNvCxnSpPr>
            <a:cxnSpLocks/>
          </p:cNvCxnSpPr>
          <p:nvPr/>
        </p:nvCxnSpPr>
        <p:spPr>
          <a:xfrm>
            <a:off x="3579530" y="757396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1E5BEB9-9EA0-224F-8D87-F9F1F9DD5D37}"/>
              </a:ext>
            </a:extLst>
          </p:cNvPr>
          <p:cNvCxnSpPr>
            <a:cxnSpLocks/>
          </p:cNvCxnSpPr>
          <p:nvPr/>
        </p:nvCxnSpPr>
        <p:spPr>
          <a:xfrm>
            <a:off x="3574537" y="763588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FA14320-F69E-5D40-921E-0CDAC41BC2D1}"/>
              </a:ext>
            </a:extLst>
          </p:cNvPr>
          <p:cNvCxnSpPr>
            <a:cxnSpLocks/>
          </p:cNvCxnSpPr>
          <p:nvPr/>
        </p:nvCxnSpPr>
        <p:spPr>
          <a:xfrm>
            <a:off x="3574372" y="773931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7192ED4D-4C80-7E45-9E89-D1AA84454BAD}"/>
              </a:ext>
            </a:extLst>
          </p:cNvPr>
          <p:cNvCxnSpPr>
            <a:cxnSpLocks/>
          </p:cNvCxnSpPr>
          <p:nvPr/>
        </p:nvCxnSpPr>
        <p:spPr>
          <a:xfrm flipV="1">
            <a:off x="3579530" y="763588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B68C6120-588C-9D49-8493-6144C76D5665}"/>
              </a:ext>
            </a:extLst>
          </p:cNvPr>
          <p:cNvCxnSpPr>
            <a:cxnSpLocks/>
          </p:cNvCxnSpPr>
          <p:nvPr/>
        </p:nvCxnSpPr>
        <p:spPr>
          <a:xfrm flipV="1">
            <a:off x="3574372" y="761492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6940B58-0E7D-7D42-97DB-A0DD2E9FA443}"/>
              </a:ext>
            </a:extLst>
          </p:cNvPr>
          <p:cNvCxnSpPr>
            <a:cxnSpLocks/>
          </p:cNvCxnSpPr>
          <p:nvPr/>
        </p:nvCxnSpPr>
        <p:spPr>
          <a:xfrm>
            <a:off x="3561395" y="2041697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6EC0A08-BE3E-914B-AADB-39B6E837E8DB}"/>
              </a:ext>
            </a:extLst>
          </p:cNvPr>
          <p:cNvCxnSpPr>
            <a:cxnSpLocks/>
          </p:cNvCxnSpPr>
          <p:nvPr/>
        </p:nvCxnSpPr>
        <p:spPr>
          <a:xfrm>
            <a:off x="3571711" y="1396996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C8AA9D3-3030-4C4A-9C0D-F4ED16D68212}"/>
              </a:ext>
            </a:extLst>
          </p:cNvPr>
          <p:cNvCxnSpPr>
            <a:cxnSpLocks/>
          </p:cNvCxnSpPr>
          <p:nvPr/>
        </p:nvCxnSpPr>
        <p:spPr>
          <a:xfrm>
            <a:off x="3561395" y="1396996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0478584-9CFE-644C-AB8B-F0FD996FD4B9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0A20F61-AE6C-E144-A890-22790FA0ABDB}"/>
              </a:ext>
            </a:extLst>
          </p:cNvPr>
          <p:cNvCxnSpPr>
            <a:cxnSpLocks/>
          </p:cNvCxnSpPr>
          <p:nvPr/>
        </p:nvCxnSpPr>
        <p:spPr>
          <a:xfrm flipV="1">
            <a:off x="3571711" y="1406133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0232AF7-D4A6-AB4D-AD9A-0EDA48A5F230}"/>
              </a:ext>
            </a:extLst>
          </p:cNvPr>
          <p:cNvCxnSpPr>
            <a:cxnSpLocks/>
          </p:cNvCxnSpPr>
          <p:nvPr/>
        </p:nvCxnSpPr>
        <p:spPr>
          <a:xfrm flipV="1">
            <a:off x="3562218" y="2051820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813A716D-64F5-CE4F-A35A-BF4E1D6AFD15}"/>
              </a:ext>
            </a:extLst>
          </p:cNvPr>
          <p:cNvCxnSpPr>
            <a:cxnSpLocks/>
          </p:cNvCxnSpPr>
          <p:nvPr/>
        </p:nvCxnSpPr>
        <p:spPr>
          <a:xfrm flipV="1">
            <a:off x="3564713" y="773931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679AA020-419F-3642-9F5D-81561319F4C8}"/>
              </a:ext>
            </a:extLst>
          </p:cNvPr>
          <p:cNvSpPr txBox="1"/>
          <p:nvPr/>
        </p:nvSpPr>
        <p:spPr>
          <a:xfrm>
            <a:off x="4887180" y="5672521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088395-E81B-4F41-AB96-2E9295E1616C}"/>
              </a:ext>
            </a:extLst>
          </p:cNvPr>
          <p:cNvSpPr txBox="1"/>
          <p:nvPr/>
        </p:nvSpPr>
        <p:spPr>
          <a:xfrm>
            <a:off x="6156283" y="56825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612BC8DF-639C-8A47-86F9-69B1FB4B1BD1}"/>
              </a:ext>
            </a:extLst>
          </p:cNvPr>
          <p:cNvCxnSpPr/>
          <p:nvPr/>
        </p:nvCxnSpPr>
        <p:spPr>
          <a:xfrm>
            <a:off x="10144832" y="12180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7C8E1E1-F2A9-554D-A45B-1F5058163EF9}"/>
              </a:ext>
            </a:extLst>
          </p:cNvPr>
          <p:cNvCxnSpPr/>
          <p:nvPr/>
        </p:nvCxnSpPr>
        <p:spPr>
          <a:xfrm>
            <a:off x="10144832" y="3099749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DF94256A-6C5E-0141-B448-391554DCF760}"/>
              </a:ext>
            </a:extLst>
          </p:cNvPr>
          <p:cNvSpPr txBox="1"/>
          <p:nvPr/>
        </p:nvSpPr>
        <p:spPr>
          <a:xfrm>
            <a:off x="10263463" y="1417005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9AE51D69-CACD-D04D-AB38-373F9022B510}"/>
              </a:ext>
            </a:extLst>
          </p:cNvPr>
          <p:cNvSpPr txBox="1"/>
          <p:nvPr/>
        </p:nvSpPr>
        <p:spPr>
          <a:xfrm>
            <a:off x="10391884" y="386945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84" name="Rounded Rectangle 283">
            <a:extLst>
              <a:ext uri="{FF2B5EF4-FFF2-40B4-BE49-F238E27FC236}">
                <a16:creationId xmlns:a16="http://schemas.microsoft.com/office/drawing/2014/main" id="{C5520D95-5080-2742-87B3-C2DFAB43164C}"/>
              </a:ext>
            </a:extLst>
          </p:cNvPr>
          <p:cNvSpPr/>
          <p:nvPr/>
        </p:nvSpPr>
        <p:spPr>
          <a:xfrm>
            <a:off x="2638801" y="774723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85" name="Rounded Rectangle 284">
            <a:extLst>
              <a:ext uri="{FF2B5EF4-FFF2-40B4-BE49-F238E27FC236}">
                <a16:creationId xmlns:a16="http://schemas.microsoft.com/office/drawing/2014/main" id="{5A2D3AB0-7CE3-7446-85AA-C4C541B48E06}"/>
              </a:ext>
            </a:extLst>
          </p:cNvPr>
          <p:cNvSpPr/>
          <p:nvPr/>
        </p:nvSpPr>
        <p:spPr>
          <a:xfrm>
            <a:off x="2639707" y="363412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2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81674F5-D41B-3943-A1C3-A1C237AB481B}"/>
              </a:ext>
            </a:extLst>
          </p:cNvPr>
          <p:cNvCxnSpPr>
            <a:cxnSpLocks/>
          </p:cNvCxnSpPr>
          <p:nvPr/>
        </p:nvCxnSpPr>
        <p:spPr>
          <a:xfrm>
            <a:off x="5914653" y="758439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A9D1693-8CE2-4F4E-A9F0-C98233FD3642}"/>
              </a:ext>
            </a:extLst>
          </p:cNvPr>
          <p:cNvCxnSpPr>
            <a:cxnSpLocks/>
          </p:cNvCxnSpPr>
          <p:nvPr/>
        </p:nvCxnSpPr>
        <p:spPr>
          <a:xfrm>
            <a:off x="5964193" y="1427232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ABBA5B52-7F62-2B49-BE33-F8F7BA610D0E}"/>
              </a:ext>
            </a:extLst>
          </p:cNvPr>
          <p:cNvCxnSpPr>
            <a:cxnSpLocks/>
          </p:cNvCxnSpPr>
          <p:nvPr/>
        </p:nvCxnSpPr>
        <p:spPr>
          <a:xfrm>
            <a:off x="5964071" y="1425283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BA1884DC-1BA5-624E-864B-0D905B83E6C3}"/>
              </a:ext>
            </a:extLst>
          </p:cNvPr>
          <p:cNvCxnSpPr>
            <a:cxnSpLocks/>
          </p:cNvCxnSpPr>
          <p:nvPr/>
        </p:nvCxnSpPr>
        <p:spPr>
          <a:xfrm flipV="1">
            <a:off x="5968820" y="775056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A1B2583F-9EC1-8B4E-B705-97332ADEE5DF}"/>
              </a:ext>
            </a:extLst>
          </p:cNvPr>
          <p:cNvCxnSpPr>
            <a:cxnSpLocks/>
          </p:cNvCxnSpPr>
          <p:nvPr/>
        </p:nvCxnSpPr>
        <p:spPr>
          <a:xfrm flipV="1">
            <a:off x="5955512" y="3755419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49A2B16-A09A-8E49-99A1-803DE44201D2}"/>
              </a:ext>
            </a:extLst>
          </p:cNvPr>
          <p:cNvCxnSpPr>
            <a:cxnSpLocks/>
          </p:cNvCxnSpPr>
          <p:nvPr/>
        </p:nvCxnSpPr>
        <p:spPr>
          <a:xfrm>
            <a:off x="5954680" y="4399585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FA2D7C69-A550-F440-B234-6F90E52EFF21}"/>
              </a:ext>
            </a:extLst>
          </p:cNvPr>
          <p:cNvCxnSpPr>
            <a:cxnSpLocks/>
          </p:cNvCxnSpPr>
          <p:nvPr/>
        </p:nvCxnSpPr>
        <p:spPr>
          <a:xfrm>
            <a:off x="5949531" y="4400652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C6A0D9FD-4D8C-594F-87C9-4B85D461AD71}"/>
              </a:ext>
            </a:extLst>
          </p:cNvPr>
          <p:cNvCxnSpPr>
            <a:cxnSpLocks/>
          </p:cNvCxnSpPr>
          <p:nvPr/>
        </p:nvCxnSpPr>
        <p:spPr>
          <a:xfrm>
            <a:off x="5949879" y="3750282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7C04CCE2-2565-1941-A379-8D495EF6E999}"/>
              </a:ext>
            </a:extLst>
          </p:cNvPr>
          <p:cNvSpPr txBox="1"/>
          <p:nvPr/>
        </p:nvSpPr>
        <p:spPr>
          <a:xfrm>
            <a:off x="1917984" y="140149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B8D5C62-5816-4C41-9D1A-CC9D6ED7E1D7}"/>
              </a:ext>
            </a:extLst>
          </p:cNvPr>
          <p:cNvSpPr txBox="1"/>
          <p:nvPr/>
        </p:nvSpPr>
        <p:spPr>
          <a:xfrm>
            <a:off x="1849920" y="3109610"/>
            <a:ext cx="56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D3393B-3679-E446-B476-00ADB6B32F0C}"/>
              </a:ext>
            </a:extLst>
          </p:cNvPr>
          <p:cNvSpPr txBox="1"/>
          <p:nvPr/>
        </p:nvSpPr>
        <p:spPr>
          <a:xfrm>
            <a:off x="931881" y="6413534"/>
            <a:ext cx="6481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GeoBFT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consensus on a system of 2 clusters.</a:t>
            </a:r>
          </a:p>
        </p:txBody>
      </p:sp>
    </p:spTree>
    <p:extLst>
      <p:ext uri="{BB962C8B-B14F-4D97-AF65-F5344CB8AC3E}">
        <p14:creationId xmlns:p14="http://schemas.microsoft.com/office/powerpoint/2010/main" val="20463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99" grpId="0"/>
      <p:bldP spid="219" grpId="0"/>
      <p:bldP spid="278" grpId="0"/>
      <p:bldP spid="279" grpId="0"/>
      <p:bldP spid="284" grpId="0" animBg="1"/>
      <p:bldP spid="285" grpId="0" animBg="1"/>
      <p:bldP spid="294" grpId="0"/>
      <p:bldP spid="2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4CC81D-BDE3-4B47-8C7E-3B72DC2A4B8E}"/>
              </a:ext>
            </a:extLst>
          </p:cNvPr>
          <p:cNvGrpSpPr/>
          <p:nvPr/>
        </p:nvGrpSpPr>
        <p:grpSpPr>
          <a:xfrm>
            <a:off x="282969" y="3982007"/>
            <a:ext cx="1798843" cy="1959142"/>
            <a:chOff x="919383" y="3205054"/>
            <a:chExt cx="1798843" cy="19591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7653A3-9322-D841-B5B2-4FDE9AA7D746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7" name="Graphic 6" descr="School girl with solid fill">
              <a:extLst>
                <a:ext uri="{FF2B5EF4-FFF2-40B4-BE49-F238E27FC236}">
                  <a16:creationId xmlns:a16="http://schemas.microsoft.com/office/drawing/2014/main" id="{2D224471-1154-C04D-868A-BC15B3CD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8B989-57F1-244A-A81D-E5D176A2522A}"/>
              </a:ext>
            </a:extLst>
          </p:cNvPr>
          <p:cNvGrpSpPr/>
          <p:nvPr/>
        </p:nvGrpSpPr>
        <p:grpSpPr>
          <a:xfrm>
            <a:off x="10110188" y="3777464"/>
            <a:ext cx="1798843" cy="1945890"/>
            <a:chOff x="3076398" y="3205054"/>
            <a:chExt cx="1798843" cy="1945890"/>
          </a:xfrm>
        </p:grpSpPr>
        <p:pic>
          <p:nvPicPr>
            <p:cNvPr id="18" name="Graphic 17" descr="School boy with solid fill">
              <a:extLst>
                <a:ext uri="{FF2B5EF4-FFF2-40B4-BE49-F238E27FC236}">
                  <a16:creationId xmlns:a16="http://schemas.microsoft.com/office/drawing/2014/main" id="{061DA0F4-0FB3-CB4C-97F6-EFC42CF28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150582-CC85-2B4A-BE18-5CCE5854FBBA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D71DD-FBEA-E140-9C03-2236CAB97E8D}"/>
              </a:ext>
            </a:extLst>
          </p:cNvPr>
          <p:cNvGrpSpPr/>
          <p:nvPr/>
        </p:nvGrpSpPr>
        <p:grpSpPr>
          <a:xfrm>
            <a:off x="5112764" y="250217"/>
            <a:ext cx="2179981" cy="2327028"/>
            <a:chOff x="4927236" y="443681"/>
            <a:chExt cx="2179981" cy="2327028"/>
          </a:xfrm>
        </p:grpSpPr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8D482286-F20F-0D40-A433-B938E8B7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7236" y="443681"/>
              <a:ext cx="2179981" cy="217998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789F6-C4D0-8442-A5DC-04376700A662}"/>
                </a:ext>
              </a:extLst>
            </p:cNvPr>
            <p:cNvSpPr txBox="1"/>
            <p:nvPr/>
          </p:nvSpPr>
          <p:spPr>
            <a:xfrm>
              <a:off x="5475977" y="2370599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806C0-E736-C44A-98ED-1A92DAC32445}"/>
              </a:ext>
            </a:extLst>
          </p:cNvPr>
          <p:cNvGrpSpPr/>
          <p:nvPr/>
        </p:nvGrpSpPr>
        <p:grpSpPr>
          <a:xfrm>
            <a:off x="5530785" y="4074387"/>
            <a:ext cx="1469815" cy="1706463"/>
            <a:chOff x="5361092" y="4631939"/>
            <a:chExt cx="1469815" cy="1706463"/>
          </a:xfrm>
        </p:grpSpPr>
        <p:pic>
          <p:nvPicPr>
            <p:cNvPr id="17" name="Graphic 16" descr="Renovation (House With Sparkles) with solid fill">
              <a:extLst>
                <a:ext uri="{FF2B5EF4-FFF2-40B4-BE49-F238E27FC236}">
                  <a16:creationId xmlns:a16="http://schemas.microsoft.com/office/drawing/2014/main" id="{16B61791-3F03-F64C-9A6A-9DAA37A2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1092" y="4631939"/>
              <a:ext cx="1469815" cy="14698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2D85B-D2F2-3C4F-A9E5-0B19726BF408}"/>
                </a:ext>
              </a:extLst>
            </p:cNvPr>
            <p:cNvSpPr txBox="1"/>
            <p:nvPr/>
          </p:nvSpPr>
          <p:spPr>
            <a:xfrm>
              <a:off x="5541498" y="5938292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7E2ECD-1D51-CB4A-9D28-B9B48CE3963F}"/>
              </a:ext>
            </a:extLst>
          </p:cNvPr>
          <p:cNvGrpSpPr/>
          <p:nvPr/>
        </p:nvGrpSpPr>
        <p:grpSpPr>
          <a:xfrm>
            <a:off x="2081812" y="2577245"/>
            <a:ext cx="4120942" cy="2304184"/>
            <a:chOff x="2081812" y="2577245"/>
            <a:chExt cx="4120942" cy="23041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BB99C5-DECB-6F48-9C6A-4197C21CF5E9}"/>
                </a:ext>
              </a:extLst>
            </p:cNvPr>
            <p:cNvSpPr txBox="1"/>
            <p:nvPr/>
          </p:nvSpPr>
          <p:spPr>
            <a:xfrm rot="19775439">
              <a:off x="2426307" y="3426427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House Loan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FA3E1E-6FD6-8940-90BB-7D4D2C5E2385}"/>
                </a:ext>
              </a:extLst>
            </p:cNvPr>
            <p:cNvCxnSpPr>
              <a:cxnSpLocks/>
              <a:stCxn id="40" idx="2"/>
              <a:endCxn id="7" idx="3"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443DBC-F6A0-A44F-99C3-65FDBFA23291}"/>
              </a:ext>
            </a:extLst>
          </p:cNvPr>
          <p:cNvGrpSpPr/>
          <p:nvPr/>
        </p:nvGrpSpPr>
        <p:grpSpPr>
          <a:xfrm>
            <a:off x="1958963" y="5070577"/>
            <a:ext cx="3571822" cy="486000"/>
            <a:chOff x="1958963" y="5070577"/>
            <a:chExt cx="3571822" cy="4860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561831-C37C-2845-AA8A-B74C51679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963" y="5070577"/>
              <a:ext cx="3571822" cy="0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88B19D-C188-7848-82F4-B5C216C49EFE}"/>
                </a:ext>
              </a:extLst>
            </p:cNvPr>
            <p:cNvSpPr txBox="1"/>
            <p:nvPr/>
          </p:nvSpPr>
          <p:spPr>
            <a:xfrm>
              <a:off x="2879426" y="5094912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Buys House</a:t>
              </a:r>
            </a:p>
          </p:txBody>
        </p:sp>
      </p:grpSp>
      <p:pic>
        <p:nvPicPr>
          <p:cNvPr id="12" name="Graphic 11" descr="Covid-19 with solid fill">
            <a:extLst>
              <a:ext uri="{FF2B5EF4-FFF2-40B4-BE49-F238E27FC236}">
                <a16:creationId xmlns:a16="http://schemas.microsoft.com/office/drawing/2014/main" id="{9312E682-8662-854D-B579-8037BC5A4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72113" y="2798112"/>
            <a:ext cx="2176221" cy="21762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C0DB3-5D12-1D4A-B9A6-C8181B3F3695}"/>
              </a:ext>
            </a:extLst>
          </p:cNvPr>
          <p:cNvGrpSpPr/>
          <p:nvPr/>
        </p:nvGrpSpPr>
        <p:grpSpPr>
          <a:xfrm>
            <a:off x="905370" y="2320164"/>
            <a:ext cx="2125101" cy="2125101"/>
            <a:chOff x="1303800" y="376152"/>
            <a:chExt cx="2125101" cy="2125101"/>
          </a:xfrm>
        </p:grpSpPr>
        <p:pic>
          <p:nvPicPr>
            <p:cNvPr id="14" name="Graphic 13" descr="Thought bubble outline">
              <a:extLst>
                <a:ext uri="{FF2B5EF4-FFF2-40B4-BE49-F238E27FC236}">
                  <a16:creationId xmlns:a16="http://schemas.microsoft.com/office/drawing/2014/main" id="{3652D751-95B7-D548-9D52-594859DC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03800" y="376152"/>
              <a:ext cx="2125101" cy="212510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C7F202-0EE5-AA42-9C8A-8BAAE22CD0C0}"/>
                </a:ext>
              </a:extLst>
            </p:cNvPr>
            <p:cNvSpPr txBox="1"/>
            <p:nvPr/>
          </p:nvSpPr>
          <p:spPr>
            <a:xfrm>
              <a:off x="1303801" y="980666"/>
              <a:ext cx="212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Lost Job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4AC68F-F176-2448-B2EE-D81BF0D1D64E}"/>
              </a:ext>
            </a:extLst>
          </p:cNvPr>
          <p:cNvGrpSpPr/>
          <p:nvPr/>
        </p:nvGrpSpPr>
        <p:grpSpPr>
          <a:xfrm>
            <a:off x="2073667" y="2580584"/>
            <a:ext cx="4120942" cy="2304184"/>
            <a:chOff x="2081812" y="2577245"/>
            <a:chExt cx="4120942" cy="230418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89F84C-60AB-3B48-99AE-688E26623DF5}"/>
                </a:ext>
              </a:extLst>
            </p:cNvPr>
            <p:cNvSpPr txBox="1"/>
            <p:nvPr/>
          </p:nvSpPr>
          <p:spPr>
            <a:xfrm rot="19775439">
              <a:off x="2124786" y="3276167"/>
              <a:ext cx="3465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Misses Loan Payments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35B68B0-7356-7949-BD48-D636D801E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2" y="2577245"/>
              <a:ext cx="4120942" cy="23041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C0057D-7A8E-3644-8A42-BFEE35531E02}"/>
              </a:ext>
            </a:extLst>
          </p:cNvPr>
          <p:cNvGrpSpPr/>
          <p:nvPr/>
        </p:nvGrpSpPr>
        <p:grpSpPr>
          <a:xfrm>
            <a:off x="2069429" y="2430198"/>
            <a:ext cx="4120942" cy="2450698"/>
            <a:chOff x="6849545" y="3553676"/>
            <a:chExt cx="4120942" cy="2450698"/>
          </a:xfrm>
        </p:grpSpPr>
        <p:pic>
          <p:nvPicPr>
            <p:cNvPr id="35" name="Graphic 34" descr="No sign with solid fill">
              <a:extLst>
                <a:ext uri="{FF2B5EF4-FFF2-40B4-BE49-F238E27FC236}">
                  <a16:creationId xmlns:a16="http://schemas.microsoft.com/office/drawing/2014/main" id="{439995EB-A897-6F4F-8FEB-FA37A06A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2461" y="3553676"/>
              <a:ext cx="2361759" cy="2361759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8247AC-3333-B144-9ECC-AF561F79F50F}"/>
                </a:ext>
              </a:extLst>
            </p:cNvPr>
            <p:cNvGrpSpPr/>
            <p:nvPr/>
          </p:nvGrpSpPr>
          <p:grpSpPr>
            <a:xfrm>
              <a:off x="6849545" y="3700190"/>
              <a:ext cx="4120942" cy="2304184"/>
              <a:chOff x="2081812" y="2577245"/>
              <a:chExt cx="4120942" cy="2304184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B0A9C61-9B53-9647-97DA-1E680F52FD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1812" y="2577245"/>
                <a:ext cx="4120942" cy="230418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3D672C-C06E-6C49-A1BD-099C0ED3E126}"/>
                  </a:ext>
                </a:extLst>
              </p:cNvPr>
              <p:cNvSpPr txBox="1"/>
              <p:nvPr/>
            </p:nvSpPr>
            <p:spPr>
              <a:xfrm rot="19775439">
                <a:off x="2124786" y="3276167"/>
                <a:ext cx="3465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Blocks her Savings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3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Cheap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3771803" y="371007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3771803" y="3069991"/>
            <a:ext cx="492781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3771803" y="2429911"/>
            <a:ext cx="4927816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>
            <a:off x="3771803" y="4350151"/>
            <a:ext cx="49278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117121" y="1367747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3125461" y="2875201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3125461" y="3481368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3125461" y="4084803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 flipV="1">
            <a:off x="3771803" y="1544459"/>
            <a:ext cx="4927816" cy="378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3143488" y="2269034"/>
            <a:ext cx="546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054879" y="1600237"/>
            <a:ext cx="2227225" cy="8130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072933" y="1615251"/>
            <a:ext cx="2151623" cy="1436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3970870" y="1548243"/>
            <a:ext cx="30316" cy="2685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 flipH="1">
            <a:off x="6251240" y="1562782"/>
            <a:ext cx="23127" cy="278736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8588498" y="1544459"/>
            <a:ext cx="1" cy="27992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82082" y="2450266"/>
            <a:ext cx="2314153" cy="61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>
            <a:off x="6288587" y="2460464"/>
            <a:ext cx="2299911" cy="119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6288588" y="2469089"/>
            <a:ext cx="2304903" cy="1874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6296303" y="3090346"/>
            <a:ext cx="2310166" cy="6078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6278353" y="3081878"/>
            <a:ext cx="2315138" cy="1247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6296303" y="2469089"/>
            <a:ext cx="2292195" cy="562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6562974" y="4383453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Phase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4241373" y="4379052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Phase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3846926" y="145270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3846926" y="2311218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3846926" y="2946404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3846926" y="360521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3846926" y="4233372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318197" y="4995729"/>
            <a:ext cx="11555605" cy="114371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The Primary P</a:t>
            </a:r>
            <a:r>
              <a:rPr lang="en-US" sz="2400" baseline="-25000" dirty="0">
                <a:latin typeface="Palatino Linotype" panose="02040502050505030304" pitchFamily="18" charset="0"/>
              </a:rPr>
              <a:t>C1</a:t>
            </a:r>
            <a:r>
              <a:rPr lang="en-US" sz="2400" dirty="0">
                <a:latin typeface="Palatino Linotype" panose="02040502050505030304" pitchFamily="18" charset="0"/>
              </a:rPr>
              <a:t> sends a certificate that includes the client request and commit messages from n-f replicas of Cluster C</a:t>
            </a:r>
            <a:r>
              <a:rPr lang="en-US" sz="2400" baseline="-25000" dirty="0">
                <a:latin typeface="Palatino Linotype" panose="02040502050505030304" pitchFamily="18" charset="0"/>
              </a:rPr>
              <a:t>1 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60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2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580704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491808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462084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521562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974527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977187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977188"/>
            <a:ext cx="914400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318" y="19876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Limits Current Systems?</a:t>
            </a:r>
            <a:b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Primary-Backup Paradigm</a:t>
            </a:r>
            <a:endParaRPr lang="en-US" altLang="en-US" sz="32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461979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781170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925555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4014943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748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B1DA5656-B10F-594F-AF28-3A0020310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2197889" y="407806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4A5BB-B90E-2D4A-BFED-E262F48306C3}"/>
              </a:ext>
            </a:extLst>
          </p:cNvPr>
          <p:cNvSpPr txBox="1"/>
          <p:nvPr/>
        </p:nvSpPr>
        <p:spPr>
          <a:xfrm>
            <a:off x="2655089" y="606352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pic>
        <p:nvPicPr>
          <p:cNvPr id="11" name="Graphic 10" descr="Devil face with solid fill with solid fill">
            <a:extLst>
              <a:ext uri="{FF2B5EF4-FFF2-40B4-BE49-F238E27FC236}">
                <a16:creationId xmlns:a16="http://schemas.microsoft.com/office/drawing/2014/main" id="{2721138E-455E-1542-89FC-19A97C11B1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3318" y="4607557"/>
            <a:ext cx="1606290" cy="1606290"/>
          </a:xfrm>
          <a:prstGeom prst="rect">
            <a:avLst/>
          </a:prstGeom>
        </p:spPr>
      </p:pic>
      <p:pic>
        <p:nvPicPr>
          <p:cNvPr id="25" name="Graphic 24" descr="No sign with solid fill">
            <a:extLst>
              <a:ext uri="{FF2B5EF4-FFF2-40B4-BE49-F238E27FC236}">
                <a16:creationId xmlns:a16="http://schemas.microsoft.com/office/drawing/2014/main" id="{E12E1D63-8597-CD43-AA18-A192E0C71D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1941" y="3169620"/>
            <a:ext cx="3096854" cy="3096854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EB4483BC-DEB0-994F-92F3-8B3CD34DFB2C}"/>
              </a:ext>
            </a:extLst>
          </p:cNvPr>
          <p:cNvSpPr txBox="1">
            <a:spLocks/>
          </p:cNvSpPr>
          <p:nvPr/>
        </p:nvSpPr>
        <p:spPr bwMode="auto">
          <a:xfrm rot="20248506">
            <a:off x="657693" y="275041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System Halts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7" name="Graphic 36" descr="Crown with solid fill">
            <a:extLst>
              <a:ext uri="{FF2B5EF4-FFF2-40B4-BE49-F238E27FC236}">
                <a16:creationId xmlns:a16="http://schemas.microsoft.com/office/drawing/2014/main" id="{CEC381F7-601A-0E48-920F-A2C1E5CDF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50571">
            <a:off x="5066090" y="2081191"/>
            <a:ext cx="914400" cy="9144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30308AD-1530-BC4B-A395-ED4553B70832}"/>
              </a:ext>
            </a:extLst>
          </p:cNvPr>
          <p:cNvSpPr txBox="1">
            <a:spLocks/>
          </p:cNvSpPr>
          <p:nvPr/>
        </p:nvSpPr>
        <p:spPr bwMode="auto">
          <a:xfrm rot="20243815">
            <a:off x="721632" y="2725425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</a:rPr>
              <a:t>Replace Primary</a:t>
            </a:r>
            <a:endParaRPr lang="en-US" altLang="en-US" sz="28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E180CD-5C58-C342-BCA1-82E8B1214DB5}"/>
              </a:ext>
            </a:extLst>
          </p:cNvPr>
          <p:cNvSpPr txBox="1">
            <a:spLocks/>
          </p:cNvSpPr>
          <p:nvPr/>
        </p:nvSpPr>
        <p:spPr bwMode="auto">
          <a:xfrm>
            <a:off x="4596835" y="5657652"/>
            <a:ext cx="3703495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Fall in throughput!</a:t>
            </a:r>
            <a:endParaRPr lang="en-US" altLang="en-US" sz="2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4AD2C6-AC7F-084F-AD44-E6FC7918D982}"/>
              </a:ext>
            </a:extLst>
          </p:cNvPr>
          <p:cNvSpPr txBox="1"/>
          <p:nvPr/>
        </p:nvSpPr>
        <p:spPr>
          <a:xfrm>
            <a:off x="5505807" y="4041654"/>
            <a:ext cx="126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625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6 L 0.40782 -0.206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3 L 0.40495 -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6" grpId="0"/>
      <p:bldP spid="36" grpId="1"/>
      <p:bldP spid="39" grpId="0"/>
      <p:bldP spid="40" grpId="0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Our Proposal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32" y="1562844"/>
            <a:ext cx="11970935" cy="2506737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B4DC37-785F-8046-8BC6-8FDBF93F8E1B}"/>
              </a:ext>
            </a:extLst>
          </p:cNvPr>
          <p:cNvSpPr txBox="1">
            <a:spLocks/>
          </p:cNvSpPr>
          <p:nvPr/>
        </p:nvSpPr>
        <p:spPr bwMode="auto">
          <a:xfrm>
            <a:off x="899318" y="4818370"/>
            <a:ext cx="10515600" cy="575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Resilient Concurrent Consensus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358" y="532060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RCC</a:t>
            </a:r>
            <a:r>
              <a:rPr lang="en-US" b="1" dirty="0">
                <a:latin typeface="Palatino Linotype" panose="02040502050505030304" pitchFamily="18" charset="0"/>
              </a:rPr>
              <a:t> Paradigm*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F4D0-464E-A64F-B492-ACDB5294F9C0}"/>
              </a:ext>
            </a:extLst>
          </p:cNvPr>
          <p:cNvSpPr txBox="1"/>
          <p:nvPr/>
        </p:nvSpPr>
        <p:spPr>
          <a:xfrm>
            <a:off x="55440" y="2391994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142E-6C74-9346-B3A4-A9F8372F99CB}"/>
              </a:ext>
            </a:extLst>
          </p:cNvPr>
          <p:cNvSpPr txBox="1"/>
          <p:nvPr/>
        </p:nvSpPr>
        <p:spPr>
          <a:xfrm>
            <a:off x="70479" y="3033598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8151A-BC4A-8843-9561-21F424B77C62}"/>
              </a:ext>
            </a:extLst>
          </p:cNvPr>
          <p:cNvSpPr/>
          <p:nvPr/>
        </p:nvSpPr>
        <p:spPr>
          <a:xfrm>
            <a:off x="2542235" y="2210636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55CBF-9A6D-644C-8068-E2AA57FB5F02}"/>
              </a:ext>
            </a:extLst>
          </p:cNvPr>
          <p:cNvSpPr/>
          <p:nvPr/>
        </p:nvSpPr>
        <p:spPr>
          <a:xfrm>
            <a:off x="5878286" y="2210636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6118-D75D-D544-9CC7-D1E135384E0D}"/>
              </a:ext>
            </a:extLst>
          </p:cNvPr>
          <p:cNvSpPr/>
          <p:nvPr/>
        </p:nvSpPr>
        <p:spPr>
          <a:xfrm>
            <a:off x="9214337" y="2204924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6D4D-8A48-3F4D-90AE-ED4EB913A122}"/>
              </a:ext>
            </a:extLst>
          </p:cNvPr>
          <p:cNvSpPr txBox="1"/>
          <p:nvPr/>
        </p:nvSpPr>
        <p:spPr>
          <a:xfrm>
            <a:off x="3234510" y="224154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922F-86DE-C645-AB2F-0F3250B3F7A4}"/>
              </a:ext>
            </a:extLst>
          </p:cNvPr>
          <p:cNvSpPr txBox="1"/>
          <p:nvPr/>
        </p:nvSpPr>
        <p:spPr>
          <a:xfrm>
            <a:off x="6570561" y="224048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186D5-D308-0E4C-9CA9-CD3A9FE8EA0E}"/>
              </a:ext>
            </a:extLst>
          </p:cNvPr>
          <p:cNvSpPr txBox="1"/>
          <p:nvPr/>
        </p:nvSpPr>
        <p:spPr>
          <a:xfrm>
            <a:off x="9901590" y="2191304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76694-A678-E946-8DBB-C3DF91DA3E65}"/>
              </a:ext>
            </a:extLst>
          </p:cNvPr>
          <p:cNvSpPr txBox="1"/>
          <p:nvPr/>
        </p:nvSpPr>
        <p:spPr>
          <a:xfrm>
            <a:off x="2558906" y="2949200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12EE9-3A85-5F47-AB91-9D5A08F8C4CB}"/>
              </a:ext>
            </a:extLst>
          </p:cNvPr>
          <p:cNvSpPr txBox="1"/>
          <p:nvPr/>
        </p:nvSpPr>
        <p:spPr>
          <a:xfrm>
            <a:off x="5891012" y="2956400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C4C58-6F6C-C34F-8BAC-F5ECD9987B0A}"/>
              </a:ext>
            </a:extLst>
          </p:cNvPr>
          <p:cNvSpPr txBox="1"/>
          <p:nvPr/>
        </p:nvSpPr>
        <p:spPr>
          <a:xfrm>
            <a:off x="9239788" y="2863634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4C27118-D403-9A4E-BA23-0373CBCA2845}"/>
              </a:ext>
            </a:extLst>
          </p:cNvPr>
          <p:cNvCxnSpPr>
            <a:cxnSpLocks/>
          </p:cNvCxnSpPr>
          <p:nvPr/>
        </p:nvCxnSpPr>
        <p:spPr>
          <a:xfrm rot="10800000">
            <a:off x="2529510" y="3854701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79680F-D426-0D43-9ABF-2B0395B582F5}"/>
              </a:ext>
            </a:extLst>
          </p:cNvPr>
          <p:cNvCxnSpPr>
            <a:cxnSpLocks/>
          </p:cNvCxnSpPr>
          <p:nvPr/>
        </p:nvCxnSpPr>
        <p:spPr>
          <a:xfrm>
            <a:off x="2026464" y="265296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857214-8441-CF40-8EDE-340EB24CCFFE}"/>
              </a:ext>
            </a:extLst>
          </p:cNvPr>
          <p:cNvCxnSpPr>
            <a:cxnSpLocks/>
          </p:cNvCxnSpPr>
          <p:nvPr/>
        </p:nvCxnSpPr>
        <p:spPr>
          <a:xfrm>
            <a:off x="2010314" y="3371899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310EE-17F1-0844-AD07-E81C1A78732F}"/>
              </a:ext>
            </a:extLst>
          </p:cNvPr>
          <p:cNvCxnSpPr>
            <a:cxnSpLocks/>
          </p:cNvCxnSpPr>
          <p:nvPr/>
        </p:nvCxnSpPr>
        <p:spPr>
          <a:xfrm>
            <a:off x="5361989" y="3149925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66FC76-9BAE-6746-BCC2-86951D9A7405}"/>
              </a:ext>
            </a:extLst>
          </p:cNvPr>
          <p:cNvCxnSpPr>
            <a:cxnSpLocks/>
          </p:cNvCxnSpPr>
          <p:nvPr/>
        </p:nvCxnSpPr>
        <p:spPr>
          <a:xfrm>
            <a:off x="8698040" y="3172337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A2F233C-EFE4-D74D-BBAB-30C7AE6E3D6D}"/>
              </a:ext>
            </a:extLst>
          </p:cNvPr>
          <p:cNvSpPr txBox="1">
            <a:spLocks/>
          </p:cNvSpPr>
          <p:nvPr/>
        </p:nvSpPr>
        <p:spPr bwMode="auto">
          <a:xfrm>
            <a:off x="-1" y="6497354"/>
            <a:ext cx="4903557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ICDE 2021 and DISC 2019.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7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004889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2004889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004889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004889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862190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790981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548738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001623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798203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244588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4063071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4068230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063071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234271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063071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891871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720671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923608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890541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04174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867495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19989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867267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549471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097109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252273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355950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196646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697621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743800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714217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748639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689888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733402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741302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780000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724746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933771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579099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577852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564956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793485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15169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080012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080012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080012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080012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080012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999897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999897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999897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999897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999897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2239596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4058079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4058079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2229279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4058079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886879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715679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894698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897195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876563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886879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876563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886879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544479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3261531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736310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738807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718175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728491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718175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728491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707859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707859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928779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546974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559785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546974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2075020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2075020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2075020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2075020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2075020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798662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757474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761771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803964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762776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767073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798662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757474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761771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798941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757753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762050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842037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720209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2996179" y="6411284"/>
            <a:ext cx="611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Challenges?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5929" y="1992380"/>
            <a:ext cx="9907675" cy="3328988"/>
          </a:xfrm>
        </p:spPr>
        <p:txBody>
          <a:bodyPr rtlCol="0"/>
          <a:lstStyle/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</a:t>
            </a:r>
            <a:r>
              <a:rPr lang="en-US" sz="2400" b="1" i="1" dirty="0">
                <a:latin typeface="Palatino Linotype" panose="02040502050505030304" pitchFamily="18" charset="0"/>
              </a:rPr>
              <a:t>securely</a:t>
            </a:r>
            <a:r>
              <a:rPr lang="en-US" sz="2400" dirty="0">
                <a:latin typeface="Palatino Linotype" panose="02040502050505030304" pitchFamily="18" charset="0"/>
              </a:rPr>
              <a:t> order the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Does </a:t>
            </a:r>
            <a:r>
              <a:rPr lang="en-US" sz="2400" b="1" i="1" dirty="0">
                <a:latin typeface="Palatino Linotype" panose="02040502050505030304" pitchFamily="18" charset="0"/>
              </a:rPr>
              <a:t>failure of one instance</a:t>
            </a:r>
            <a:r>
              <a:rPr lang="en-US" sz="2400" dirty="0">
                <a:latin typeface="Palatino Linotype" panose="02040502050505030304" pitchFamily="18" charset="0"/>
              </a:rPr>
              <a:t> causes other instances to stop?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Can there be </a:t>
            </a:r>
            <a:r>
              <a:rPr lang="en-US" sz="2400" b="1" i="1" dirty="0">
                <a:latin typeface="Palatino Linotype" panose="02040502050505030304" pitchFamily="18" charset="0"/>
              </a:rPr>
              <a:t>continuous ordering</a:t>
            </a:r>
            <a:r>
              <a:rPr lang="en-US" sz="2400" dirty="0">
                <a:latin typeface="Palatino Linotype" panose="02040502050505030304" pitchFamily="18" charset="0"/>
              </a:rPr>
              <a:t> of requests?</a:t>
            </a: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How to fend against </a:t>
            </a:r>
            <a:r>
              <a:rPr lang="en-US" sz="2400" b="1" i="1" dirty="0">
                <a:latin typeface="Palatino Linotype" panose="02040502050505030304" pitchFamily="18" charset="0"/>
              </a:rPr>
              <a:t>coordinated attacks</a:t>
            </a:r>
            <a:r>
              <a:rPr lang="en-US" sz="2400" dirty="0">
                <a:latin typeface="Palatino Linotype" panose="02040502050505030304" pitchFamily="18" charset="0"/>
              </a:rPr>
              <a:t>?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49DAF8E3-E35D-B042-87D4-6EEA7E5F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5209" y="3656874"/>
            <a:ext cx="2156791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28634" y="0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B522172E-ADD5-3443-A8DB-65C7337B3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217" y="3235481"/>
            <a:ext cx="1663047" cy="166304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C94096-7508-C54C-B1ED-A7C8DCCB3A23}"/>
              </a:ext>
            </a:extLst>
          </p:cNvPr>
          <p:cNvSpPr txBox="1">
            <a:spLocks/>
          </p:cNvSpPr>
          <p:nvPr/>
        </p:nvSpPr>
        <p:spPr bwMode="auto">
          <a:xfrm>
            <a:off x="45888" y="928263"/>
            <a:ext cx="6596072" cy="1938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transfer</a:t>
            </a:r>
            <a:r>
              <a:rPr lang="en-US" altLang="en-US" sz="2400" dirty="0">
                <a:latin typeface="Palatino Linotype" panose="02040502050505030304" pitchFamily="18" charset="0"/>
              </a:rPr>
              <a:t>(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A,B,m</a:t>
            </a:r>
            <a:r>
              <a:rPr lang="en-US" altLang="en-US" sz="2400" dirty="0">
                <a:latin typeface="Palatino Linotype" panose="02040502050505030304" pitchFamily="18" charset="0"/>
              </a:rPr>
              <a:t>) 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if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&gt; m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</a:t>
            </a:r>
            <a:r>
              <a:rPr lang="en-US" altLang="en-US" sz="2400" b="1" i="1" dirty="0">
                <a:latin typeface="Palatino Linotype" panose="02040502050505030304" pitchFamily="18" charset="0"/>
                <a:sym typeface="Wingdings" pitchFamily="2" charset="2"/>
              </a:rPr>
              <a:t>then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  <a:sym typeface="Wingdings" pitchFamily="2" charset="2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  <a:sym typeface="Wingdings" pitchFamily="2" charset="2"/>
              </a:rPr>
              <a:t>(A) =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(A) – m;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				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=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bal</a:t>
            </a:r>
            <a:r>
              <a:rPr lang="en-US" altLang="en-US" sz="2400" dirty="0">
                <a:latin typeface="Palatino Linotype" panose="02040502050505030304" pitchFamily="18" charset="0"/>
              </a:rPr>
              <a:t>(B) + m;</a:t>
            </a:r>
          </a:p>
        </p:txBody>
      </p:sp>
      <p:pic>
        <p:nvPicPr>
          <p:cNvPr id="20" name="Graphic 19" descr="Suitcase">
            <a:extLst>
              <a:ext uri="{FF2B5EF4-FFF2-40B4-BE49-F238E27FC236}">
                <a16:creationId xmlns:a16="http://schemas.microsoft.com/office/drawing/2014/main" id="{860BE9D5-0FAD-2649-8D65-B5A7158B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65" y="5050825"/>
            <a:ext cx="2181131" cy="84263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8AF14DC-76C9-DA4E-A724-45D9519DB219}"/>
              </a:ext>
            </a:extLst>
          </p:cNvPr>
          <p:cNvSpPr txBox="1">
            <a:spLocks/>
          </p:cNvSpPr>
          <p:nvPr/>
        </p:nvSpPr>
        <p:spPr bwMode="auto">
          <a:xfrm>
            <a:off x="1105957" y="5262349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692908-7A11-9F49-BA1D-9E89F763C687}"/>
              </a:ext>
            </a:extLst>
          </p:cNvPr>
          <p:cNvSpPr txBox="1">
            <a:spLocks/>
          </p:cNvSpPr>
          <p:nvPr/>
        </p:nvSpPr>
        <p:spPr bwMode="auto">
          <a:xfrm>
            <a:off x="8196123" y="3812922"/>
            <a:ext cx="3995877" cy="949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T1: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transfer(Alice, Bob, 2)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T2: </a:t>
            </a:r>
            <a:r>
              <a:rPr lang="en-US" altLang="en-US" sz="2400" dirty="0">
                <a:latin typeface="Palatino Linotype" panose="02040502050505030304" pitchFamily="18" charset="0"/>
              </a:rPr>
              <a:t>transfer(Bob, Eve, 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7C14E2-9474-4446-96C1-8D896D3BD6D3}"/>
              </a:ext>
            </a:extLst>
          </p:cNvPr>
          <p:cNvGrpSpPr/>
          <p:nvPr/>
        </p:nvGrpSpPr>
        <p:grpSpPr>
          <a:xfrm>
            <a:off x="251281" y="3120091"/>
            <a:ext cx="1798843" cy="1959142"/>
            <a:chOff x="919383" y="3205054"/>
            <a:chExt cx="1798843" cy="19591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99047-C17A-7F49-9374-A69E60909BA2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21" name="Graphic 20" descr="School girl with solid fill">
              <a:extLst>
                <a:ext uri="{FF2B5EF4-FFF2-40B4-BE49-F238E27FC236}">
                  <a16:creationId xmlns:a16="http://schemas.microsoft.com/office/drawing/2014/main" id="{A472CD4B-633C-D14E-906E-260B6A3F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444289-F188-3446-9F25-5E1D96977F3A}"/>
              </a:ext>
            </a:extLst>
          </p:cNvPr>
          <p:cNvGrpSpPr/>
          <p:nvPr/>
        </p:nvGrpSpPr>
        <p:grpSpPr>
          <a:xfrm>
            <a:off x="3110612" y="3094059"/>
            <a:ext cx="1798843" cy="1945890"/>
            <a:chOff x="3076398" y="3205054"/>
            <a:chExt cx="1798843" cy="1945890"/>
          </a:xfrm>
        </p:grpSpPr>
        <p:pic>
          <p:nvPicPr>
            <p:cNvPr id="23" name="Graphic 22" descr="School boy with solid fill">
              <a:extLst>
                <a:ext uri="{FF2B5EF4-FFF2-40B4-BE49-F238E27FC236}">
                  <a16:creationId xmlns:a16="http://schemas.microsoft.com/office/drawing/2014/main" id="{D376C02B-6ED9-B145-9080-5B5FBE83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92B76-ECAD-C04B-854D-13C8283C3923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A2A35C-7EB5-B24A-BF39-6D7DFE4AE19E}"/>
              </a:ext>
            </a:extLst>
          </p:cNvPr>
          <p:cNvSpPr txBox="1"/>
          <p:nvPr/>
        </p:nvSpPr>
        <p:spPr>
          <a:xfrm>
            <a:off x="6133240" y="4562742"/>
            <a:ext cx="1082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Eve</a:t>
            </a:r>
          </a:p>
        </p:txBody>
      </p:sp>
      <p:pic>
        <p:nvPicPr>
          <p:cNvPr id="28" name="Graphic 27" descr="Suitcase">
            <a:extLst>
              <a:ext uri="{FF2B5EF4-FFF2-40B4-BE49-F238E27FC236}">
                <a16:creationId xmlns:a16="http://schemas.microsoft.com/office/drawing/2014/main" id="{71C624F4-0D3B-D349-8AC1-9A5CB3B50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466" y="5053857"/>
            <a:ext cx="2181131" cy="842636"/>
          </a:xfrm>
          <a:prstGeom prst="rect">
            <a:avLst/>
          </a:prstGeom>
        </p:spPr>
      </p:pic>
      <p:pic>
        <p:nvPicPr>
          <p:cNvPr id="29" name="Graphic 28" descr="Suitcase">
            <a:extLst>
              <a:ext uri="{FF2B5EF4-FFF2-40B4-BE49-F238E27FC236}">
                <a16:creationId xmlns:a16="http://schemas.microsoft.com/office/drawing/2014/main" id="{AFD35669-27EB-6446-9FAC-7C169C951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323" y="5039939"/>
            <a:ext cx="2181131" cy="8426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8D57AF5-22BC-6547-807D-570870EF6FAB}"/>
              </a:ext>
            </a:extLst>
          </p:cNvPr>
          <p:cNvSpPr txBox="1">
            <a:spLocks/>
          </p:cNvSpPr>
          <p:nvPr/>
        </p:nvSpPr>
        <p:spPr bwMode="auto">
          <a:xfrm>
            <a:off x="3842754" y="529079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8377543-851B-814D-A769-B301BEBFB15E}"/>
              </a:ext>
            </a:extLst>
          </p:cNvPr>
          <p:cNvSpPr txBox="1">
            <a:spLocks/>
          </p:cNvSpPr>
          <p:nvPr/>
        </p:nvSpPr>
        <p:spPr bwMode="auto">
          <a:xfrm>
            <a:off x="6587402" y="526898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6737935-16CC-4E44-B93C-EFB1FED45AC1}"/>
              </a:ext>
            </a:extLst>
          </p:cNvPr>
          <p:cNvSpPr txBox="1">
            <a:spLocks/>
          </p:cNvSpPr>
          <p:nvPr/>
        </p:nvSpPr>
        <p:spPr bwMode="auto">
          <a:xfrm>
            <a:off x="1470845" y="6311900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1: T1 then T2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8C7AD7C-A1B7-D440-A0DA-D16F170D93A7}"/>
              </a:ext>
            </a:extLst>
          </p:cNvPr>
          <p:cNvSpPr txBox="1">
            <a:spLocks/>
          </p:cNvSpPr>
          <p:nvPr/>
        </p:nvSpPr>
        <p:spPr bwMode="auto">
          <a:xfrm>
            <a:off x="1105956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327CFE-4497-DC43-A392-29083AD9F72B}"/>
              </a:ext>
            </a:extLst>
          </p:cNvPr>
          <p:cNvSpPr txBox="1">
            <a:spLocks/>
          </p:cNvSpPr>
          <p:nvPr/>
        </p:nvSpPr>
        <p:spPr bwMode="auto">
          <a:xfrm>
            <a:off x="3847314" y="5289713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F04FE87-823C-6E4D-8103-17D3A5BCD8AC}"/>
              </a:ext>
            </a:extLst>
          </p:cNvPr>
          <p:cNvSpPr txBox="1">
            <a:spLocks/>
          </p:cNvSpPr>
          <p:nvPr/>
        </p:nvSpPr>
        <p:spPr bwMode="auto">
          <a:xfrm>
            <a:off x="3842753" y="5289712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41D4A95-F25E-6940-83A9-75067A900663}"/>
              </a:ext>
            </a:extLst>
          </p:cNvPr>
          <p:cNvSpPr txBox="1">
            <a:spLocks/>
          </p:cNvSpPr>
          <p:nvPr/>
        </p:nvSpPr>
        <p:spPr bwMode="auto">
          <a:xfrm>
            <a:off x="6606952" y="5256297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7F1CE8-016D-6C44-8216-C3AD9D149C40}"/>
              </a:ext>
            </a:extLst>
          </p:cNvPr>
          <p:cNvSpPr txBox="1">
            <a:spLocks/>
          </p:cNvSpPr>
          <p:nvPr/>
        </p:nvSpPr>
        <p:spPr bwMode="auto">
          <a:xfrm>
            <a:off x="1121309" y="528971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3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853BF-70D4-5847-B19D-14893E68604E}"/>
              </a:ext>
            </a:extLst>
          </p:cNvPr>
          <p:cNvSpPr txBox="1">
            <a:spLocks/>
          </p:cNvSpPr>
          <p:nvPr/>
        </p:nvSpPr>
        <p:spPr bwMode="auto">
          <a:xfrm>
            <a:off x="3862304" y="5296075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E92FF0-1FE6-EB4C-80D7-94C56271E294}"/>
              </a:ext>
            </a:extLst>
          </p:cNvPr>
          <p:cNvSpPr txBox="1">
            <a:spLocks/>
          </p:cNvSpPr>
          <p:nvPr/>
        </p:nvSpPr>
        <p:spPr bwMode="auto">
          <a:xfrm>
            <a:off x="6591961" y="5264694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0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E519715-B274-6C48-9E5A-DBCB16DB4658}"/>
              </a:ext>
            </a:extLst>
          </p:cNvPr>
          <p:cNvSpPr txBox="1">
            <a:spLocks/>
          </p:cNvSpPr>
          <p:nvPr/>
        </p:nvSpPr>
        <p:spPr bwMode="auto">
          <a:xfrm>
            <a:off x="3862303" y="5287498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2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2C21C5B3-7EFA-1A40-8430-0F4E62B21CDC}"/>
              </a:ext>
            </a:extLst>
          </p:cNvPr>
          <p:cNvSpPr txBox="1">
            <a:spLocks/>
          </p:cNvSpPr>
          <p:nvPr/>
        </p:nvSpPr>
        <p:spPr bwMode="auto">
          <a:xfrm>
            <a:off x="1111534" y="5268401"/>
            <a:ext cx="334553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5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3A088BEA-24BE-6E4D-9239-452E2793921A}"/>
              </a:ext>
            </a:extLst>
          </p:cNvPr>
          <p:cNvSpPr txBox="1">
            <a:spLocks/>
          </p:cNvSpPr>
          <p:nvPr/>
        </p:nvSpPr>
        <p:spPr bwMode="auto">
          <a:xfrm>
            <a:off x="1476159" y="6312754"/>
            <a:ext cx="3995877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latin typeface="Palatino Linotype" panose="02040502050505030304" pitchFamily="18" charset="0"/>
              </a:rPr>
              <a:t>Case 2: T2 then T1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5B528C5-F04B-BC4E-9681-4059E0EBB9D6}"/>
              </a:ext>
            </a:extLst>
          </p:cNvPr>
          <p:cNvSpPr txBox="1">
            <a:spLocks/>
          </p:cNvSpPr>
          <p:nvPr/>
        </p:nvSpPr>
        <p:spPr bwMode="auto">
          <a:xfrm>
            <a:off x="9023078" y="2010047"/>
            <a:ext cx="2341966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Benefit to Bob!</a:t>
            </a:r>
            <a:endParaRPr lang="en-US" alt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7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40" grpId="0"/>
      <p:bldP spid="41" grpId="0"/>
      <p:bldP spid="41" grpId="1"/>
      <p:bldP spid="42" grpId="0"/>
      <p:bldP spid="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71559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Malicious Primaries Collusion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684" y="4617932"/>
            <a:ext cx="3467308" cy="589777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 in Danger!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1A5212-0A51-D949-9402-E1CB3A640888}"/>
              </a:ext>
            </a:extLst>
          </p:cNvPr>
          <p:cNvSpPr/>
          <p:nvPr/>
        </p:nvSpPr>
        <p:spPr>
          <a:xfrm>
            <a:off x="9269396" y="1738188"/>
            <a:ext cx="2674306" cy="12957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39B3B7-ECC6-944E-9138-8CEAD030FCD7}"/>
              </a:ext>
            </a:extLst>
          </p:cNvPr>
          <p:cNvSpPr/>
          <p:nvPr/>
        </p:nvSpPr>
        <p:spPr>
          <a:xfrm>
            <a:off x="4989259" y="1740378"/>
            <a:ext cx="2674306" cy="1303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17D57-7F42-234D-B2B1-FB3BE755C5D4}"/>
              </a:ext>
            </a:extLst>
          </p:cNvPr>
          <p:cNvSpPr/>
          <p:nvPr/>
        </p:nvSpPr>
        <p:spPr>
          <a:xfrm>
            <a:off x="3860017" y="4179341"/>
            <a:ext cx="5070817" cy="2035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21857A-F236-AF48-BAD0-4487D631BE34}"/>
              </a:ext>
            </a:extLst>
          </p:cNvPr>
          <p:cNvSpPr/>
          <p:nvPr/>
        </p:nvSpPr>
        <p:spPr>
          <a:xfrm>
            <a:off x="398198" y="1738188"/>
            <a:ext cx="2674306" cy="13017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B3B5-EF5E-B848-9EE1-76106B4091E9}"/>
              </a:ext>
            </a:extLst>
          </p:cNvPr>
          <p:cNvSpPr txBox="1"/>
          <p:nvPr/>
        </p:nvSpPr>
        <p:spPr>
          <a:xfrm>
            <a:off x="650328" y="1930111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DDA9-1B49-9642-8D00-36CD5F0E033A}"/>
              </a:ext>
            </a:extLst>
          </p:cNvPr>
          <p:cNvSpPr txBox="1"/>
          <p:nvPr/>
        </p:nvSpPr>
        <p:spPr>
          <a:xfrm>
            <a:off x="9493006" y="1969637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C0F13-08C3-C74C-96D6-536395D34769}"/>
              </a:ext>
            </a:extLst>
          </p:cNvPr>
          <p:cNvSpPr txBox="1"/>
          <p:nvPr/>
        </p:nvSpPr>
        <p:spPr>
          <a:xfrm>
            <a:off x="5149109" y="1827333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127E0-C638-6249-8DCD-7A5810269A07}"/>
              </a:ext>
            </a:extLst>
          </p:cNvPr>
          <p:cNvSpPr txBox="1"/>
          <p:nvPr/>
        </p:nvSpPr>
        <p:spPr>
          <a:xfrm>
            <a:off x="4842225" y="5150194"/>
            <a:ext cx="318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57E0-6250-8E42-AD93-19AD2DDF7D10}"/>
              </a:ext>
            </a:extLst>
          </p:cNvPr>
          <p:cNvSpPr txBox="1"/>
          <p:nvPr/>
        </p:nvSpPr>
        <p:spPr>
          <a:xfrm>
            <a:off x="4676451" y="44853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B3C64-659F-6245-973E-CCD0D2E23DB2}"/>
              </a:ext>
            </a:extLst>
          </p:cNvPr>
          <p:cNvSpPr txBox="1"/>
          <p:nvPr/>
        </p:nvSpPr>
        <p:spPr>
          <a:xfrm>
            <a:off x="7842228" y="453417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4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4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83F306D-F08A-F541-B812-0CD33FA44577}"/>
              </a:ext>
            </a:extLst>
          </p:cNvPr>
          <p:cNvSpPr/>
          <p:nvPr/>
        </p:nvSpPr>
        <p:spPr>
          <a:xfrm>
            <a:off x="4553506" y="4397486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5CC683C-2621-8944-BFE7-AA201860F75B}"/>
              </a:ext>
            </a:extLst>
          </p:cNvPr>
          <p:cNvSpPr/>
          <p:nvPr/>
        </p:nvSpPr>
        <p:spPr>
          <a:xfrm>
            <a:off x="7720582" y="4446374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8B5C6B-0111-0544-9778-3B8D494B2CE6}"/>
              </a:ext>
            </a:extLst>
          </p:cNvPr>
          <p:cNvSpPr/>
          <p:nvPr/>
        </p:nvSpPr>
        <p:spPr>
          <a:xfrm>
            <a:off x="4676449" y="5026284"/>
            <a:ext cx="3438072" cy="1066309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2742BC-5E2E-C847-805C-F83883EA1975}"/>
              </a:ext>
            </a:extLst>
          </p:cNvPr>
          <p:cNvCxnSpPr>
            <a:cxnSpLocks/>
          </p:cNvCxnSpPr>
          <p:nvPr/>
        </p:nvCxnSpPr>
        <p:spPr>
          <a:xfrm flipH="1" flipV="1">
            <a:off x="2298279" y="3095082"/>
            <a:ext cx="2392830" cy="1451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406835-5662-A34E-B173-39D1BDD85599}"/>
              </a:ext>
            </a:extLst>
          </p:cNvPr>
          <p:cNvCxnSpPr>
            <a:cxnSpLocks/>
          </p:cNvCxnSpPr>
          <p:nvPr/>
        </p:nvCxnSpPr>
        <p:spPr>
          <a:xfrm flipV="1">
            <a:off x="4742692" y="2927982"/>
            <a:ext cx="676223" cy="159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4751638-DBC9-F64B-B753-F493556DF154}"/>
              </a:ext>
            </a:extLst>
          </p:cNvPr>
          <p:cNvSpPr/>
          <p:nvPr/>
        </p:nvSpPr>
        <p:spPr>
          <a:xfrm>
            <a:off x="5123172" y="388233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ABB642-EA39-0445-8C69-253A7BF675E0}"/>
              </a:ext>
            </a:extLst>
          </p:cNvPr>
          <p:cNvCxnSpPr>
            <a:cxnSpLocks/>
          </p:cNvCxnSpPr>
          <p:nvPr/>
        </p:nvCxnSpPr>
        <p:spPr>
          <a:xfrm flipV="1">
            <a:off x="8383479" y="3102493"/>
            <a:ext cx="1978026" cy="15387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4D7C9-5741-104F-9481-538497C8BFC7}"/>
              </a:ext>
            </a:extLst>
          </p:cNvPr>
          <p:cNvCxnSpPr>
            <a:cxnSpLocks/>
          </p:cNvCxnSpPr>
          <p:nvPr/>
        </p:nvCxnSpPr>
        <p:spPr>
          <a:xfrm flipH="1" flipV="1">
            <a:off x="7303257" y="2939927"/>
            <a:ext cx="720164" cy="1448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65BA715-4482-C44E-AA9C-58B983188693}"/>
              </a:ext>
            </a:extLst>
          </p:cNvPr>
          <p:cNvSpPr/>
          <p:nvPr/>
        </p:nvSpPr>
        <p:spPr>
          <a:xfrm>
            <a:off x="6733838" y="3913219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4F998-B2E5-4F41-BC60-1C7523472BE2}"/>
              </a:ext>
            </a:extLst>
          </p:cNvPr>
          <p:cNvSpPr txBox="1"/>
          <p:nvPr/>
        </p:nvSpPr>
        <p:spPr>
          <a:xfrm>
            <a:off x="5808015" y="4387100"/>
            <a:ext cx="127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CEEF4-A4B0-EF44-876A-D4E58716D4FD}"/>
              </a:ext>
            </a:extLst>
          </p:cNvPr>
          <p:cNvSpPr txBox="1"/>
          <p:nvPr/>
        </p:nvSpPr>
        <p:spPr>
          <a:xfrm>
            <a:off x="4635089" y="277090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BCB1A-FA56-D94B-917B-B0738EC9D850}"/>
              </a:ext>
            </a:extLst>
          </p:cNvPr>
          <p:cNvSpPr txBox="1"/>
          <p:nvPr/>
        </p:nvSpPr>
        <p:spPr>
          <a:xfrm>
            <a:off x="9404188" y="300173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0450C-B6B0-7548-BEEC-C262C56F500E}"/>
              </a:ext>
            </a:extLst>
          </p:cNvPr>
          <p:cNvSpPr txBox="1"/>
          <p:nvPr/>
        </p:nvSpPr>
        <p:spPr>
          <a:xfrm>
            <a:off x="1712645" y="30399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85A5F-B257-3C45-A545-F458EE90BE48}"/>
              </a:ext>
            </a:extLst>
          </p:cNvPr>
          <p:cNvSpPr txBox="1"/>
          <p:nvPr/>
        </p:nvSpPr>
        <p:spPr>
          <a:xfrm>
            <a:off x="5397776" y="3821555"/>
            <a:ext cx="47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2530F-0ADC-FE41-95F7-97F486A0B56F}"/>
              </a:ext>
            </a:extLst>
          </p:cNvPr>
          <p:cNvSpPr txBox="1"/>
          <p:nvPr/>
        </p:nvSpPr>
        <p:spPr>
          <a:xfrm>
            <a:off x="7560952" y="29279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4CF0D4-EDEC-9049-85C1-4D23F73D7028}"/>
              </a:ext>
            </a:extLst>
          </p:cNvPr>
          <p:cNvSpPr txBox="1"/>
          <p:nvPr/>
        </p:nvSpPr>
        <p:spPr>
          <a:xfrm>
            <a:off x="7196919" y="3840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8B2E3F9B-8F3F-CB43-BD82-9746762F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481" y="1035579"/>
            <a:ext cx="755374" cy="755374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855733C0-710C-8244-B1C7-88704491F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16" y="823102"/>
            <a:ext cx="914400" cy="914400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AAA1FAF3-0513-FC42-AB81-F7E8F70E0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684" y="8541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21" grpId="0" animBg="1"/>
      <p:bldP spid="24" grpId="0" animBg="1"/>
      <p:bldP spid="26" grpId="0"/>
      <p:bldP spid="27" grpId="0"/>
      <p:bldP spid="31" grpId="0"/>
      <p:bldP spid="33" grpId="0"/>
      <p:bldP spid="36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59743"/>
            <a:ext cx="12192000" cy="710066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Palatino Linotype" panose="02040502050505030304" pitchFamily="18" charset="0"/>
                <a:cs typeface="Times New Roman" panose="02020603050405020304" pitchFamily="18" charset="0"/>
              </a:rPr>
              <a:t>Magical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Ingredient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Good Instances are always Live</a:t>
            </a:r>
            <a:endParaRPr lang="en-US" altLang="en-US" b="1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234846" y="1670186"/>
            <a:ext cx="11722307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Failed instances are stopped and not replaced through independent consensus. </a:t>
            </a: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86B27-6CB3-0947-842E-3E3116F0855D}"/>
              </a:ext>
            </a:extLst>
          </p:cNvPr>
          <p:cNvSpPr txBox="1">
            <a:spLocks/>
          </p:cNvSpPr>
          <p:nvPr/>
        </p:nvSpPr>
        <p:spPr bwMode="auto">
          <a:xfrm>
            <a:off x="234845" y="1671825"/>
            <a:ext cx="11722307" cy="33187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</a:rPr>
              <a:t>Failed instances are stopped and not replaced through independent consensus. 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 Failed instances can be restarted in future.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dirty="0">
              <a:latin typeface="Palatino Linotype" panose="02040502050505030304" pitchFamily="18" charset="0"/>
              <a:sym typeface="Wingdings" pitchFamily="2" charset="2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Collusion attacks detected when f+1 blame multiple primaries.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Lightweight checkpoints ensure progress.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7612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Existing BFT Protocols: Rotating Primary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7959" y="1805926"/>
            <a:ext cx="11468518" cy="4016741"/>
          </a:xfrm>
        </p:spPr>
        <p:txBody>
          <a:bodyPr rtlCol="0"/>
          <a:lstStyle/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frequently change primary?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 Aardvark [NSDI’09], Prime [TDSC’10] and Spin [SRDS’09].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Still </a:t>
            </a:r>
            <a:r>
              <a:rPr lang="en-US" sz="2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itchFamily="2" charset="2"/>
              </a:rPr>
              <a:t>essentially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single primary!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600" dirty="0">
                <a:latin typeface="Palatino Linotype" panose="02040502050505030304" pitchFamily="18" charset="0"/>
              </a:rPr>
              <a:t>How about change primary for each consensus?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</a:t>
            </a:r>
            <a:r>
              <a:rPr lang="en-US" sz="2600" dirty="0" err="1">
                <a:latin typeface="Palatino Linotype" panose="02040502050505030304" pitchFamily="18" charset="0"/>
                <a:sym typeface="Wingdings" pitchFamily="2" charset="2"/>
              </a:rPr>
              <a:t>HotStuff</a:t>
            </a: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[PODC’19]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600" dirty="0">
                <a:latin typeface="Palatino Linotype" panose="02040502050505030304" pitchFamily="18" charset="0"/>
                <a:sym typeface="Wingdings" pitchFamily="2" charset="2"/>
              </a:rPr>
              <a:t> Limited opportunities for out-of-order processing.</a:t>
            </a:r>
            <a:endParaRPr lang="en-US" sz="26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How could this happen?</a:t>
            </a:r>
            <a:endParaRPr lang="en-US" altLang="en-US" sz="4400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Monopoly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Lack of Control</a:t>
            </a:r>
          </a:p>
          <a:p>
            <a:pPr marL="457200" indent="-457200" algn="just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No Voice</a:t>
            </a:r>
          </a:p>
        </p:txBody>
      </p:sp>
    </p:spTree>
    <p:extLst>
      <p:ext uri="{BB962C8B-B14F-4D97-AF65-F5344CB8AC3E}">
        <p14:creationId xmlns:p14="http://schemas.microsoft.com/office/powerpoint/2010/main" val="20795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A001E86-286A-2D4D-9BDD-E9B8368A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1" y="1054507"/>
            <a:ext cx="7464530" cy="47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10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7B2CB-03A2-904B-AB78-35E16DF7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1420266"/>
            <a:ext cx="7548459" cy="37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0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6150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altLang="en-US" b="1" dirty="0">
                <a:latin typeface="Palatino Linotype" panose="02040502050505030304" pitchFamily="18" charset="0"/>
              </a:rPr>
              <a:t>Secure Ordering Solution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48EA9A17-2BDA-144F-946E-F33AE5C9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3476"/>
            <a:ext cx="8218369" cy="24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13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2565"/>
            <a:ext cx="12192000" cy="180741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High Throughput Yielding, Scalable Permissioned Blockchain Fabric*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343039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3474610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2582241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CD3F93-A1EE-B74C-85BB-571E706EF9B4}"/>
              </a:ext>
            </a:extLst>
          </p:cNvPr>
          <p:cNvSpPr txBox="1">
            <a:spLocks/>
          </p:cNvSpPr>
          <p:nvPr/>
        </p:nvSpPr>
        <p:spPr bwMode="auto">
          <a:xfrm>
            <a:off x="0" y="6516368"/>
            <a:ext cx="5170714" cy="3416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eaLnBrk="1" hangingPunct="1"/>
            <a:r>
              <a:rPr lang="en-US" sz="18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800" dirty="0">
                <a:solidFill>
                  <a:schemeClr val="tx1"/>
                </a:solidFill>
                <a:latin typeface="Palatino Linotype" panose="02040502050505030304" pitchFamily="18" charset="0"/>
              </a:rPr>
              <a:t>In proceedings of ICDCS 2020 and VLDB 2020.</a:t>
            </a:r>
            <a:endParaRPr lang="en-US" sz="18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46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3151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5ACCC6-7A11-1448-B368-87E596A1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48660"/>
            <a:ext cx="6041571" cy="4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6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1379970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on </a:t>
            </a:r>
            <a:r>
              <a:rPr lang="en-US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ResilientDB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3163586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724092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956922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402524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2146404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667908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564694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556743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649427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096710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956966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889521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892713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19557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428152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603815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173848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342701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322208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792779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531666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370255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785973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524860" y="3951405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457473" y="3979520"/>
            <a:ext cx="1003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101095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6841709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716368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799646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24052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24052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06049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96710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4096710" y="3086429"/>
            <a:ext cx="1428150" cy="1234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7742" y="3076671"/>
            <a:ext cx="1662752" cy="1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380799" y="3530988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6B9CD1-417D-CE4E-B87A-87052D9FAC9F}"/>
              </a:ext>
            </a:extLst>
          </p:cNvPr>
          <p:cNvSpPr txBox="1"/>
          <p:nvPr/>
        </p:nvSpPr>
        <p:spPr>
          <a:xfrm>
            <a:off x="3137855" y="3938275"/>
            <a:ext cx="211628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other clusters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707790" y="1912303"/>
            <a:ext cx="1732579" cy="514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897743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3003082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3008369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3002862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870237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868247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B473D-7097-2A45-998A-9B0A3CC4EF4A}"/>
              </a:ext>
            </a:extLst>
          </p:cNvPr>
          <p:cNvCxnSpPr>
            <a:cxnSpLocks/>
          </p:cNvCxnSpPr>
          <p:nvPr/>
        </p:nvCxnSpPr>
        <p:spPr>
          <a:xfrm>
            <a:off x="6404548" y="4128443"/>
            <a:ext cx="4416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714591" y="3594886"/>
            <a:ext cx="345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4367B1A8-0EA0-3849-91DE-4E359DE07642}"/>
              </a:ext>
            </a:extLst>
          </p:cNvPr>
          <p:cNvSpPr txBox="1">
            <a:spLocks/>
          </p:cNvSpPr>
          <p:nvPr/>
        </p:nvSpPr>
        <p:spPr bwMode="auto">
          <a:xfrm>
            <a:off x="151221" y="5090999"/>
            <a:ext cx="11873801" cy="589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ResilientDB</a:t>
            </a:r>
            <a:r>
              <a:rPr lang="en-US" sz="2400" dirty="0">
                <a:latin typeface="Palatino Linotype" panose="02040502050505030304" pitchFamily="18" charset="0"/>
              </a:rPr>
              <a:t> associates a multi-threaded deep-pipelined architecture with each replica.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226768" y="1524858"/>
            <a:ext cx="8030675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</p:spTree>
    <p:extLst>
      <p:ext uri="{BB962C8B-B14F-4D97-AF65-F5344CB8AC3E}">
        <p14:creationId xmlns:p14="http://schemas.microsoft.com/office/powerpoint/2010/main" val="402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1" grpId="0"/>
      <p:bldP spid="43" grpId="0"/>
      <p:bldP spid="51" grpId="0"/>
      <p:bldP spid="2" grpId="0" animBg="1"/>
      <p:bldP spid="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Ledger (Blockchain) Management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77541" y="1544798"/>
            <a:ext cx="11924306" cy="3768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block in the ledger contains the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baseline="30000" dirty="0" err="1">
                <a:latin typeface="Palatino Linotype" panose="02040502050505030304" pitchFamily="18" charset="0"/>
              </a:rPr>
              <a:t>th</a:t>
            </a:r>
            <a:r>
              <a:rPr lang="en-US" sz="2200" dirty="0">
                <a:latin typeface="Palatino Linotype" panose="02040502050505030304" pitchFamily="18" charset="0"/>
              </a:rPr>
              <a:t> executed request.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In each round of RCC, each replica executes z requests, each belonging to a different primary C</a:t>
            </a:r>
            <a:r>
              <a:rPr lang="en-US" sz="2200" baseline="-25000" dirty="0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, 1 &lt;= </a:t>
            </a:r>
            <a:r>
              <a:rPr lang="en-US" sz="2200" dirty="0" err="1">
                <a:latin typeface="Palatino Linotype" panose="02040502050505030304" pitchFamily="18" charset="0"/>
              </a:rPr>
              <a:t>i</a:t>
            </a:r>
            <a:r>
              <a:rPr lang="en-US" sz="2200" dirty="0">
                <a:latin typeface="Palatino Linotype" panose="02040502050505030304" pitchFamily="18" charset="0"/>
              </a:rPr>
              <a:t> &lt;= z.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Hence, in each round, each replica creates z blocks.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To ensure immutability, each block includes both client requests and proofs.</a:t>
            </a:r>
          </a:p>
        </p:txBody>
      </p:sp>
    </p:spTree>
    <p:extLst>
      <p:ext uri="{BB962C8B-B14F-4D97-AF65-F5344CB8AC3E}">
        <p14:creationId xmlns:p14="http://schemas.microsoft.com/office/powerpoint/2010/main" val="280069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681686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Solution???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8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4619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Evaluating RCC on </a:t>
            </a: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0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A0AF473-B0A1-464E-816F-8CA88E9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964003"/>
            <a:ext cx="12115800" cy="434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5343DD-7878-3D48-8A1C-4101B8D3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Batching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A3E16-D8D5-6941-855A-ED1DDF52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28" y="5475452"/>
            <a:ext cx="9696772" cy="43165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424F863-27B5-B442-9734-68F9BCE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" y="918618"/>
            <a:ext cx="12150366" cy="42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92101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The Big Picture…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Graphic 5" descr="3d Glasses with solid fill">
            <a:extLst>
              <a:ext uri="{FF2B5EF4-FFF2-40B4-BE49-F238E27FC236}">
                <a16:creationId xmlns:a16="http://schemas.microsoft.com/office/drawing/2014/main" id="{C90DBC30-2BD5-A54C-90B1-E4C8D38F7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18" y="129731"/>
            <a:ext cx="1613982" cy="1613982"/>
          </a:xfrm>
          <a:prstGeom prst="rect">
            <a:avLst/>
          </a:prstGeom>
        </p:spPr>
      </p:pic>
      <p:pic>
        <p:nvPicPr>
          <p:cNvPr id="8" name="Graphic 7" descr="Film reel with solid fill">
            <a:extLst>
              <a:ext uri="{FF2B5EF4-FFF2-40B4-BE49-F238E27FC236}">
                <a16:creationId xmlns:a16="http://schemas.microsoft.com/office/drawing/2014/main" id="{7F94AF97-97E5-1940-B8A9-C7FD5E969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799" y="4119411"/>
            <a:ext cx="1046813" cy="1046813"/>
          </a:xfrm>
          <a:prstGeom prst="rect">
            <a:avLst/>
          </a:prstGeom>
        </p:spPr>
      </p:pic>
      <p:pic>
        <p:nvPicPr>
          <p:cNvPr id="10" name="Graphic 9" descr="Drama with solid fill">
            <a:extLst>
              <a:ext uri="{FF2B5EF4-FFF2-40B4-BE49-F238E27FC236}">
                <a16:creationId xmlns:a16="http://schemas.microsoft.com/office/drawing/2014/main" id="{7AD6CBD0-8B9E-304C-9634-B91984009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530" y="102763"/>
            <a:ext cx="1848224" cy="18482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186C436-D7CB-FD45-ADD7-43FDFECB689D}"/>
              </a:ext>
            </a:extLst>
          </p:cNvPr>
          <p:cNvSpPr txBox="1">
            <a:spLocks/>
          </p:cNvSpPr>
          <p:nvPr/>
        </p:nvSpPr>
        <p:spPr bwMode="auto">
          <a:xfrm>
            <a:off x="889" y="3057276"/>
            <a:ext cx="12192000" cy="9210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rgbClr val="00B0F0"/>
                </a:solidFill>
                <a:latin typeface="Palatino Linotype" panose="02040502050505030304" pitchFamily="18" charset="0"/>
              </a:rPr>
              <a:t>Blockchain as a Service</a:t>
            </a:r>
            <a:endParaRPr lang="en-US" altLang="en-US" sz="4800" dirty="0">
              <a:solidFill>
                <a:srgbClr val="00B0F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Directions… Blockchain Computing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236111"/>
            <a:ext cx="11613312" cy="42001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Serverless Blockchains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Resilient Serverless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Edge Computing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Trusted Computing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RDMA in BFT Consensus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SGX and Enclaves for stronger resilience</a:t>
            </a: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DD8AFFC-4227-C241-BB49-D359B075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625" y="1937478"/>
            <a:ext cx="2156085" cy="2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Future Directions… Blockchain Storage</a:t>
            </a:r>
            <a:endParaRPr lang="en-US" altLang="en-US" sz="32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236111"/>
            <a:ext cx="11613312" cy="42001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Sharded or Partitioned Databases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 Verification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Bloom Filters, Stacked Filters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Query Optimization and Data-Management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Need for efficient indexing.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Patricia Merkle-Trees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Distributed and/or Partitioned.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Authenticated LSMs.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DD8AFFC-4227-C241-BB49-D359B0759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625" y="1937478"/>
            <a:ext cx="2156085" cy="21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6833" y="57918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Other works in this Journey…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203549" y="1380605"/>
            <a:ext cx="11613312" cy="39111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Commitment in Partitioned (Sharded)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[EDBT’18] 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Two-Phase Non-Blocking Commit Protocol.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GeoScale</a:t>
            </a:r>
            <a:r>
              <a:rPr lang="en-US" altLang="en-US" sz="2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EasyCommit</a:t>
            </a:r>
            <a:r>
              <a:rPr lang="en-US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[Distributed and Parallel Databases (DAPD) 2020]</a:t>
            </a: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Efficient Concurrency Control in Partitioned Databases.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err="1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QStore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[EDBT’20]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Queued approach for distributed concurrency control.</a:t>
            </a:r>
            <a:endParaRPr 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841546"/>
            <a:ext cx="12072257" cy="48936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Books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Fault-tolerant Distributed Transactions on Blockchain, Morgan &amp; Claypool Synthesis Lectures on Data Management,  2021.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Conferences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Proof of Execution: Reaching Consensus through Fault-Tolerant Speculation, To appear in 24th International Conference Extending Database Technology (EDBT).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RCC: Resilient Concurrent Consensus for High- Throughput Secure Transaction Processing, To appear in 37th IEEE International Conference on Data Engineering (ICDE). 2021.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Permissioned Blockchain Through the Looking Glass: Architectural and Implementation Lessons Learned, In 40th IEEE International Conference on Distributed Computing Systems (ICDCS).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ResilientDB</a:t>
            </a:r>
            <a:r>
              <a:rPr lang="en-US" sz="1400" dirty="0">
                <a:latin typeface="Palatino Linotype" panose="02040502050505030304" pitchFamily="18" charset="0"/>
              </a:rPr>
              <a:t>: Global Scale Resilient Blockchain Fabric, In 46th International Conference on Very Large Databases (VLDB). 2020 — Artifact Evaluated.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Q-Store: Distributed, Multi-partition Transactions via Queue-oriented Execution and Communication. In 23rd International Conference of Extending Database Technology (EDBT), 2020.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Brief Announcement: Revisiting Consensus Protocols through Wait-free Parallelization, In 33rd International Symposium on Distributed Computing (DISC). 2019.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EasyCommit</a:t>
            </a:r>
            <a:r>
              <a:rPr lang="en-US" sz="1400" dirty="0">
                <a:latin typeface="Palatino Linotype" panose="02040502050505030304" pitchFamily="18" charset="0"/>
              </a:rPr>
              <a:t>: A Non-blocking Two-phase Commit Protocol, In 21st International Conference of Extending Database Technology (EDBT), 2018.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R. Shrivastava,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Optimizing Recursive Task Parallel Programs, In 31st International Conference on Supercomputing (ICS), 2017. </a:t>
            </a:r>
          </a:p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50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AF2F3E-58D6-964E-A7DA-955663A9340B}"/>
              </a:ext>
            </a:extLst>
          </p:cNvPr>
          <p:cNvSpPr txBox="1">
            <a:spLocks/>
          </p:cNvSpPr>
          <p:nvPr/>
        </p:nvSpPr>
        <p:spPr bwMode="auto">
          <a:xfrm>
            <a:off x="32657" y="3134480"/>
            <a:ext cx="12072257" cy="307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7F814C-EE78-7045-BEEC-55DB20FB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33" y="5358"/>
            <a:ext cx="105156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Publications</a:t>
            </a:r>
            <a:endParaRPr lang="en-US" altLang="en-US" sz="28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5264E2-59CD-A243-A2D5-A1473AC017DF}"/>
              </a:ext>
            </a:extLst>
          </p:cNvPr>
          <p:cNvSpPr txBox="1">
            <a:spLocks/>
          </p:cNvSpPr>
          <p:nvPr/>
        </p:nvSpPr>
        <p:spPr bwMode="auto">
          <a:xfrm>
            <a:off x="203549" y="750884"/>
            <a:ext cx="11613312" cy="51706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Journals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and non-blocking agreement protocols, Distributed and Parallel Database (DAPD), 2019.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V. K. </a:t>
            </a:r>
            <a:r>
              <a:rPr lang="en-US" sz="1400" dirty="0" err="1">
                <a:latin typeface="Palatino Linotype" panose="02040502050505030304" pitchFamily="18" charset="0"/>
              </a:rPr>
              <a:t>Nandivada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dirty="0" err="1">
                <a:latin typeface="Palatino Linotype" panose="02040502050505030304" pitchFamily="18" charset="0"/>
              </a:rPr>
              <a:t>IMSuite</a:t>
            </a:r>
            <a:r>
              <a:rPr lang="en-US" sz="1400" dirty="0">
                <a:latin typeface="Palatino Linotype" panose="02040502050505030304" pitchFamily="18" charset="0"/>
              </a:rPr>
              <a:t>: A Benchmark Suite for Simulating Distributed Algorithms, Journal of Parallel and Distributed Computing (JPDC), Elsevier, 2015. </a:t>
            </a:r>
          </a:p>
          <a:p>
            <a:pPr>
              <a:lnSpc>
                <a:spcPct val="100000"/>
              </a:lnSpc>
            </a:pPr>
            <a:endParaRPr lang="en-US" sz="1400" b="1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Selected Articles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Resilient and Scalable Architecture for Permissioned Blockchain Fabrics, PhD Workshop,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Efficient Transaction Processing in Byzantine Fault Tolerant Environments, In International Workshop on High Performance Transaction Systems (HPTS), 2019 – A Biennial Workshop.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Transaction Processing, In Encyclopedia of Big Data Technologies. Springer, Cham, 2018.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Tutorials</a:t>
            </a:r>
            <a:r>
              <a:rPr lang="en-US" sz="16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Building High Throughput Permissioned Blockchain Fabrics: Challenges and Opportunities, In 46th International Conference on Very Large Databases (VLDB),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Blockchain consensus unraveled: Virtues and Limitations, In 14th ACM International Conference on Distributed and Event- Based Systems (DEBS), 2020.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, 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An In-Depth Look of BFT Consensus in Blockchain: Challenges and Opportunities, Middleware Tutorials, 2019. 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Palatino Linotype" panose="020405020505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Palatino Linotype" panose="02040502050505030304" pitchFamily="18" charset="0"/>
              </a:rPr>
              <a:t>Demonstrations</a:t>
            </a:r>
            <a:r>
              <a:rPr lang="en-US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Palatino Linotype" panose="02040502050505030304" pitchFamily="18" charset="0"/>
              </a:rPr>
              <a:t>S. </a:t>
            </a:r>
            <a:r>
              <a:rPr lang="en-US" sz="1400" dirty="0" err="1">
                <a:latin typeface="Palatino Linotype" panose="02040502050505030304" pitchFamily="18" charset="0"/>
              </a:rPr>
              <a:t>Rahnama</a:t>
            </a:r>
            <a:r>
              <a:rPr lang="en-US" sz="1400" dirty="0">
                <a:latin typeface="Palatino Linotype" panose="02040502050505030304" pitchFamily="18" charset="0"/>
              </a:rPr>
              <a:t>, </a:t>
            </a:r>
            <a:r>
              <a:rPr lang="en-US" sz="1400" b="1" i="1" dirty="0">
                <a:latin typeface="Palatino Linotype" panose="02040502050505030304" pitchFamily="18" charset="0"/>
              </a:rPr>
              <a:t>S. Gupta</a:t>
            </a:r>
            <a:r>
              <a:rPr lang="en-US" sz="1400" dirty="0">
                <a:latin typeface="Palatino Linotype" panose="02040502050505030304" pitchFamily="18" charset="0"/>
              </a:rPr>
              <a:t>, T. </a:t>
            </a:r>
            <a:r>
              <a:rPr lang="en-US" sz="1400" dirty="0" err="1">
                <a:latin typeface="Palatino Linotype" panose="02040502050505030304" pitchFamily="18" charset="0"/>
              </a:rPr>
              <a:t>Qadah</a:t>
            </a:r>
            <a:r>
              <a:rPr lang="en-US" sz="1400" dirty="0">
                <a:latin typeface="Palatino Linotype" panose="02040502050505030304" pitchFamily="18" charset="0"/>
              </a:rPr>
              <a:t>, J. </a:t>
            </a:r>
            <a:r>
              <a:rPr lang="en-US" sz="1400" dirty="0" err="1">
                <a:latin typeface="Palatino Linotype" panose="02040502050505030304" pitchFamily="18" charset="0"/>
              </a:rPr>
              <a:t>Hellings</a:t>
            </a:r>
            <a:r>
              <a:rPr lang="en-US" sz="1400" dirty="0">
                <a:latin typeface="Palatino Linotype" panose="02040502050505030304" pitchFamily="18" charset="0"/>
              </a:rPr>
              <a:t> and M. </a:t>
            </a:r>
            <a:r>
              <a:rPr lang="en-US" sz="1400" dirty="0" err="1">
                <a:latin typeface="Palatino Linotype" panose="02040502050505030304" pitchFamily="18" charset="0"/>
              </a:rPr>
              <a:t>Sadoghi</a:t>
            </a:r>
            <a:r>
              <a:rPr lang="en-US" sz="1400" dirty="0">
                <a:latin typeface="Palatino Linotype" panose="02040502050505030304" pitchFamily="18" charset="0"/>
              </a:rPr>
              <a:t>, Scalable, Resilient and Configurable Permissioned Blockchain Fabric, In 46th International Conference on Very Large Databases (VLDB), 2020. </a:t>
            </a:r>
          </a:p>
        </p:txBody>
      </p:sp>
    </p:spTree>
    <p:extLst>
      <p:ext uri="{BB962C8B-B14F-4D97-AF65-F5344CB8AC3E}">
        <p14:creationId xmlns:p14="http://schemas.microsoft.com/office/powerpoint/2010/main" val="162388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468573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Technology</a:t>
            </a:r>
            <a:endParaRPr lang="en-US" altLang="en-US" sz="4400" dirty="0">
              <a:solidFill>
                <a:srgbClr val="00B05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B00099-7F6D-1242-BB6E-E5CC78D941BA}"/>
              </a:ext>
            </a:extLst>
          </p:cNvPr>
          <p:cNvSpPr txBox="1"/>
          <p:nvPr/>
        </p:nvSpPr>
        <p:spPr>
          <a:xfrm>
            <a:off x="4350025" y="1868730"/>
            <a:ext cx="4330149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Control of Data</a:t>
            </a:r>
          </a:p>
          <a:p>
            <a:pPr marL="457200" indent="-457200" algn="just">
              <a:lnSpc>
                <a:spcPct val="200000"/>
              </a:lnSpc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Right to Vote</a:t>
            </a:r>
          </a:p>
        </p:txBody>
      </p:sp>
    </p:spTree>
    <p:extLst>
      <p:ext uri="{BB962C8B-B14F-4D97-AF65-F5344CB8AC3E}">
        <p14:creationId xmlns:p14="http://schemas.microsoft.com/office/powerpoint/2010/main" val="2894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96297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8414115" y="2314208"/>
            <a:ext cx="3555260" cy="170078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5043683" y="4812353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292885" y="2247230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4471669" y="2133470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88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740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16" y="2257313"/>
            <a:ext cx="1287770" cy="1256555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5131545"/>
            <a:ext cx="1287770" cy="1256555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748" y="1505429"/>
            <a:ext cx="1287770" cy="125655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>
            <a:cxnSpLocks/>
          </p:cNvCxnSpPr>
          <p:nvPr/>
        </p:nvCxnSpPr>
        <p:spPr>
          <a:xfrm flipH="1" flipV="1">
            <a:off x="4659972" y="3213804"/>
            <a:ext cx="1258829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H="1" flipV="1">
            <a:off x="6164217" y="2671727"/>
            <a:ext cx="10416" cy="98594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>
            <a:cxnSpLocks/>
          </p:cNvCxnSpPr>
          <p:nvPr/>
        </p:nvCxnSpPr>
        <p:spPr>
          <a:xfrm flipV="1">
            <a:off x="6420049" y="3213804"/>
            <a:ext cx="1336703" cy="600128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>
            <a:cxnSpLocks/>
          </p:cNvCxnSpPr>
          <p:nvPr/>
        </p:nvCxnSpPr>
        <p:spPr>
          <a:xfrm>
            <a:off x="6413147" y="4147930"/>
            <a:ext cx="1208694" cy="66648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>
            <a:cxnSpLocks/>
          </p:cNvCxnSpPr>
          <p:nvPr/>
        </p:nvCxnSpPr>
        <p:spPr>
          <a:xfrm flipH="1">
            <a:off x="4659972" y="4147930"/>
            <a:ext cx="1320208" cy="45706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 flipH="1">
            <a:off x="6156235" y="4253948"/>
            <a:ext cx="15965" cy="1128907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680" y="1914457"/>
            <a:ext cx="1643352" cy="15145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63C91-19C4-9D4F-A9B7-3E6A602E4498}"/>
              </a:ext>
            </a:extLst>
          </p:cNvPr>
          <p:cNvGrpSpPr/>
          <p:nvPr/>
        </p:nvGrpSpPr>
        <p:grpSpPr>
          <a:xfrm>
            <a:off x="3069623" y="3657674"/>
            <a:ext cx="1798843" cy="1959142"/>
            <a:chOff x="919383" y="3205054"/>
            <a:chExt cx="1798843" cy="19591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A5EF94-D747-A248-A6FE-5249C9550FFD}"/>
                </a:ext>
              </a:extLst>
            </p:cNvPr>
            <p:cNvSpPr txBox="1"/>
            <p:nvPr/>
          </p:nvSpPr>
          <p:spPr>
            <a:xfrm>
              <a:off x="1277555" y="4764086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Alice</a:t>
              </a:r>
            </a:p>
          </p:txBody>
        </p:sp>
        <p:pic>
          <p:nvPicPr>
            <p:cNvPr id="34" name="Graphic 33" descr="School girl with solid fill">
              <a:extLst>
                <a:ext uri="{FF2B5EF4-FFF2-40B4-BE49-F238E27FC236}">
                  <a16:creationId xmlns:a16="http://schemas.microsoft.com/office/drawing/2014/main" id="{F635F9FF-E22A-9A49-B0F2-0561904A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9383" y="3205054"/>
              <a:ext cx="1798843" cy="179884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E313FC-B3EA-FE4E-9FA5-03068F523AD2}"/>
              </a:ext>
            </a:extLst>
          </p:cNvPr>
          <p:cNvGrpSpPr/>
          <p:nvPr/>
        </p:nvGrpSpPr>
        <p:grpSpPr>
          <a:xfrm>
            <a:off x="7621841" y="3657674"/>
            <a:ext cx="1798843" cy="1945890"/>
            <a:chOff x="3076398" y="3205054"/>
            <a:chExt cx="1798843" cy="1945890"/>
          </a:xfrm>
        </p:grpSpPr>
        <p:pic>
          <p:nvPicPr>
            <p:cNvPr id="36" name="Graphic 35" descr="School boy with solid fill">
              <a:extLst>
                <a:ext uri="{FF2B5EF4-FFF2-40B4-BE49-F238E27FC236}">
                  <a16:creationId xmlns:a16="http://schemas.microsoft.com/office/drawing/2014/main" id="{0F6BCD14-65CA-E44B-BC09-E434ADB5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76398" y="3205054"/>
              <a:ext cx="1798843" cy="1798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213B5F-1FA6-3340-B32E-377C37E8FCA8}"/>
                </a:ext>
              </a:extLst>
            </p:cNvPr>
            <p:cNvSpPr txBox="1"/>
            <p:nvPr/>
          </p:nvSpPr>
          <p:spPr>
            <a:xfrm>
              <a:off x="3434570" y="4750834"/>
              <a:ext cx="1082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Bob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99B4E4-88BC-AF47-B454-89802933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639"/>
            <a:ext cx="10515600" cy="8519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Network</a:t>
            </a:r>
            <a:endParaRPr lang="en-US" altLang="en-US" sz="4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75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16553</TotalTime>
  <Words>2179</Words>
  <Application>Microsoft Macintosh PowerPoint</Application>
  <PresentationFormat>Widescreen</PresentationFormat>
  <Paragraphs>502</Paragraphs>
  <Slides>59</Slides>
  <Notes>5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Resilient and Scalable Architecture for Permissioned Blockchain Fabrics</vt:lpstr>
      <vt:lpstr>PowerPoint Presentation</vt:lpstr>
      <vt:lpstr>PowerPoint Presentation</vt:lpstr>
      <vt:lpstr>How could this happen?</vt:lpstr>
      <vt:lpstr>Solution???</vt:lpstr>
      <vt:lpstr>Blockchain Technology</vt:lpstr>
      <vt:lpstr>Blockchain Applications</vt:lpstr>
      <vt:lpstr>What is Blockchain?</vt:lpstr>
      <vt:lpstr>Blockchain Network</vt:lpstr>
      <vt:lpstr>Blockchain: Decentralization  Replicas</vt:lpstr>
      <vt:lpstr>Blockchain: Democracy  Vote</vt:lpstr>
      <vt:lpstr>Voting Rules  Consensus</vt:lpstr>
      <vt:lpstr>Everything is fine until there are Adversaries!</vt:lpstr>
      <vt:lpstr>Solution   Byzantine-Fault Tolerant Consensus</vt:lpstr>
      <vt:lpstr>Minimal Expectations!</vt:lpstr>
      <vt:lpstr>Minimal Expectations!</vt:lpstr>
      <vt:lpstr>Blockchain Applications??</vt:lpstr>
      <vt:lpstr>There are many more…</vt:lpstr>
      <vt:lpstr>Why only Cryptocurrencies?</vt:lpstr>
      <vt:lpstr>Research Focus   Make BFT Consensus Efficient</vt:lpstr>
      <vt:lpstr>First practical BFT implementation.</vt:lpstr>
      <vt:lpstr>Several Exciting Solutions</vt:lpstr>
      <vt:lpstr>Speculative Execution</vt:lpstr>
      <vt:lpstr>PowerPoint Presentation</vt:lpstr>
      <vt:lpstr>Magical Ingredient  Client Commit implies Finality</vt:lpstr>
      <vt:lpstr>What if replicas are globally scattered?</vt:lpstr>
      <vt:lpstr>Challenges For Geo-Scale Blockchains</vt:lpstr>
      <vt:lpstr>GeoBFT Protocol*</vt:lpstr>
      <vt:lpstr>PowerPoint Presentation</vt:lpstr>
      <vt:lpstr>Magical Ingredient  Cheap Inter-Cluster Sharing</vt:lpstr>
      <vt:lpstr>What Limits Current Systems? Primary-Backup Paradigm</vt:lpstr>
      <vt:lpstr>Our Proposal</vt:lpstr>
      <vt:lpstr>RCC Paradigm*</vt:lpstr>
      <vt:lpstr>PowerPoint Presentation</vt:lpstr>
      <vt:lpstr>Challenges?</vt:lpstr>
      <vt:lpstr>Secure Ordering</vt:lpstr>
      <vt:lpstr>Malicious Primaries Collusion</vt:lpstr>
      <vt:lpstr>Magical Ingredient  Good Instances are always Live</vt:lpstr>
      <vt:lpstr>Existing BFT Protocols: Rotating Primary</vt:lpstr>
      <vt:lpstr>Secure Ordering Solution</vt:lpstr>
      <vt:lpstr>Secure Ordering Solution</vt:lpstr>
      <vt:lpstr>Secure Ordering Solution</vt:lpstr>
      <vt:lpstr>ResilientDB: High Throughput Yielding, Scalable Permissioned Blockchain Fabric*</vt:lpstr>
      <vt:lpstr>PowerPoint Presentation</vt:lpstr>
      <vt:lpstr>PowerPoint Presentation</vt:lpstr>
      <vt:lpstr>PowerPoint Presentation</vt:lpstr>
      <vt:lpstr>PowerPoint Presentation</vt:lpstr>
      <vt:lpstr>Implementation on ResilientDB</vt:lpstr>
      <vt:lpstr>Ledger (Blockchain) Management</vt:lpstr>
      <vt:lpstr>Evaluating RCC on ResilientDB</vt:lpstr>
      <vt:lpstr>Scalability</vt:lpstr>
      <vt:lpstr>Batching</vt:lpstr>
      <vt:lpstr>The Big Picture…</vt:lpstr>
      <vt:lpstr>Future Directions… Blockchain Computing</vt:lpstr>
      <vt:lpstr>Future Directions… Blockchain Storage</vt:lpstr>
      <vt:lpstr>Other works in this Journey…</vt:lpstr>
      <vt:lpstr>Publications</vt:lpstr>
      <vt:lpstr>Publications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732</cp:revision>
  <dcterms:created xsi:type="dcterms:W3CDTF">2018-08-17T23:07:33Z</dcterms:created>
  <dcterms:modified xsi:type="dcterms:W3CDTF">2022-07-05T15:05:33Z</dcterms:modified>
  <cp:category/>
</cp:coreProperties>
</file>